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6" r:id="rId2"/>
    <p:sldId id="384" r:id="rId3"/>
    <p:sldId id="388" r:id="rId4"/>
    <p:sldId id="389" r:id="rId5"/>
    <p:sldId id="390" r:id="rId6"/>
    <p:sldId id="391" r:id="rId7"/>
    <p:sldId id="392" r:id="rId8"/>
    <p:sldId id="387" r:id="rId9"/>
    <p:sldId id="309" r:id="rId10"/>
    <p:sldId id="311" r:id="rId11"/>
    <p:sldId id="312" r:id="rId12"/>
    <p:sldId id="313" r:id="rId13"/>
    <p:sldId id="329" r:id="rId14"/>
    <p:sldId id="314" r:id="rId15"/>
    <p:sldId id="316" r:id="rId16"/>
    <p:sldId id="317" r:id="rId17"/>
    <p:sldId id="319" r:id="rId18"/>
    <p:sldId id="320" r:id="rId19"/>
    <p:sldId id="321" r:id="rId20"/>
    <p:sldId id="322" r:id="rId21"/>
    <p:sldId id="323" r:id="rId22"/>
    <p:sldId id="324" r:id="rId23"/>
    <p:sldId id="330" r:id="rId24"/>
    <p:sldId id="393" r:id="rId25"/>
    <p:sldId id="394" r:id="rId26"/>
    <p:sldId id="395" r:id="rId27"/>
    <p:sldId id="332" r:id="rId28"/>
    <p:sldId id="396" r:id="rId29"/>
    <p:sldId id="276" r:id="rId30"/>
    <p:sldId id="260" r:id="rId31"/>
    <p:sldId id="277" r:id="rId32"/>
    <p:sldId id="336" r:id="rId33"/>
    <p:sldId id="340" r:id="rId34"/>
    <p:sldId id="341" r:id="rId35"/>
    <p:sldId id="342" r:id="rId36"/>
    <p:sldId id="398" r:id="rId37"/>
    <p:sldId id="399" r:id="rId38"/>
    <p:sldId id="404" r:id="rId39"/>
    <p:sldId id="407" r:id="rId40"/>
    <p:sldId id="401" r:id="rId41"/>
    <p:sldId id="409" r:id="rId42"/>
    <p:sldId id="410" r:id="rId43"/>
    <p:sldId id="400" r:id="rId44"/>
    <p:sldId id="402" r:id="rId45"/>
    <p:sldId id="403" r:id="rId46"/>
    <p:sldId id="405" r:id="rId47"/>
    <p:sldId id="406" r:id="rId48"/>
    <p:sldId id="408" r:id="rId49"/>
    <p:sldId id="351" r:id="rId50"/>
    <p:sldId id="343" r:id="rId51"/>
    <p:sldId id="411" r:id="rId52"/>
    <p:sldId id="355" r:id="rId53"/>
    <p:sldId id="412" r:id="rId54"/>
    <p:sldId id="356" r:id="rId55"/>
    <p:sldId id="414" r:id="rId56"/>
    <p:sldId id="413" r:id="rId57"/>
    <p:sldId id="354" r:id="rId58"/>
    <p:sldId id="415" r:id="rId59"/>
    <p:sldId id="359" r:id="rId60"/>
    <p:sldId id="360" r:id="rId61"/>
    <p:sldId id="377" r:id="rId62"/>
    <p:sldId id="375" r:id="rId63"/>
    <p:sldId id="368" r:id="rId64"/>
    <p:sldId id="369" r:id="rId65"/>
    <p:sldId id="370" r:id="rId66"/>
    <p:sldId id="371" r:id="rId67"/>
    <p:sldId id="372" r:id="rId68"/>
    <p:sldId id="373" r:id="rId69"/>
    <p:sldId id="374" r:id="rId70"/>
    <p:sldId id="381" r:id="rId71"/>
    <p:sldId id="382" r:id="rId72"/>
    <p:sldId id="334" r:id="rId73"/>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993300"/>
    <a:srgbClr val="FFFFCC"/>
    <a:srgbClr val="FF99FF"/>
    <a:srgbClr val="404040"/>
    <a:srgbClr val="008000"/>
    <a:srgbClr val="996633"/>
    <a:srgbClr val="00FF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佈景主題樣式 1 - 輔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67" autoAdjust="0"/>
    <p:restoredTop sz="94727" autoAdjust="0"/>
  </p:normalViewPr>
  <p:slideViewPr>
    <p:cSldViewPr>
      <p:cViewPr varScale="1">
        <p:scale>
          <a:sx n="82" d="100"/>
          <a:sy n="82" d="100"/>
        </p:scale>
        <p:origin x="-326" y="-82"/>
      </p:cViewPr>
      <p:guideLst>
        <p:guide orient="horz" pos="2160"/>
        <p:guide pos="2880"/>
      </p:guideLst>
    </p:cSldViewPr>
  </p:slideViewPr>
  <p:notesTextViewPr>
    <p:cViewPr>
      <p:scale>
        <a:sx n="100" d="100"/>
        <a:sy n="100" d="100"/>
      </p:scale>
      <p:origin x="0" y="0"/>
    </p:cViewPr>
  </p:notesTextViewPr>
  <p:sorterViewPr>
    <p:cViewPr>
      <p:scale>
        <a:sx n="60" d="100"/>
        <a:sy n="60" d="100"/>
      </p:scale>
      <p:origin x="0" y="58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1B9B76-ACC1-45CB-8703-47AA3A3016FB}" type="datetimeFigureOut">
              <a:rPr lang="zh-TW" altLang="en-US" smtClean="0"/>
              <a:pPr/>
              <a:t>2018/7/11</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238E8B-63DB-4C29-8682-C4CBB2E89090}" type="slidenum">
              <a:rPr lang="zh-TW" altLang="en-US" smtClean="0"/>
              <a:pPr/>
              <a:t>‹#›</a:t>
            </a:fld>
            <a:endParaRPr lang="zh-TW" altLang="en-US"/>
          </a:p>
        </p:txBody>
      </p:sp>
    </p:spTree>
    <p:extLst>
      <p:ext uri="{BB962C8B-B14F-4D97-AF65-F5344CB8AC3E}">
        <p14:creationId xmlns:p14="http://schemas.microsoft.com/office/powerpoint/2010/main" val="408960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6F650C3-79AA-49E2-8635-510066906BF5}" type="slidenum">
              <a:rPr lang="zh-TW" altLang="en-US" smtClean="0"/>
              <a:pPr/>
              <a:t>72</a:t>
            </a:fld>
            <a:endParaRPr lang="zh-TW" altLang="en-US"/>
          </a:p>
        </p:txBody>
      </p:sp>
    </p:spTree>
    <p:extLst>
      <p:ext uri="{BB962C8B-B14F-4D97-AF65-F5344CB8AC3E}">
        <p14:creationId xmlns:p14="http://schemas.microsoft.com/office/powerpoint/2010/main" val="3704772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9A7293FB-B361-463F-A438-4C5F422FC469}" type="datetime1">
              <a:rPr lang="zh-TW" altLang="en-US" smtClean="0"/>
              <a:pPr/>
              <a:t>2018/7/11</a:t>
            </a:fld>
            <a:endParaRPr lang="zh-TW" altLang="en-US"/>
          </a:p>
        </p:txBody>
      </p:sp>
      <p:sp>
        <p:nvSpPr>
          <p:cNvPr id="5" name="頁尾版面配置區 4"/>
          <p:cNvSpPr>
            <a:spLocks noGrp="1"/>
          </p:cNvSpPr>
          <p:nvPr>
            <p:ph type="ftr" sz="quarter" idx="11"/>
          </p:nvPr>
        </p:nvSpPr>
        <p:spPr/>
        <p:txBody>
          <a:bodyPr/>
          <a:lstStyle/>
          <a:p>
            <a:endParaRPr lang="zh-TW"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606545FC-519F-4ADC-9D34-847513CDFD12}" type="datetime1">
              <a:rPr lang="zh-TW" altLang="en-US" smtClean="0"/>
              <a:pPr/>
              <a:t>2018/7/11</a:t>
            </a:fld>
            <a:endParaRPr lang="zh-TW" altLang="en-US"/>
          </a:p>
        </p:txBody>
      </p:sp>
      <p:sp>
        <p:nvSpPr>
          <p:cNvPr id="5" name="頁尾版面配置區 4"/>
          <p:cNvSpPr>
            <a:spLocks noGrp="1"/>
          </p:cNvSpPr>
          <p:nvPr>
            <p:ph type="ftr" sz="quarter" idx="11"/>
          </p:nvPr>
        </p:nvSpPr>
        <p:spPr/>
        <p:txBody>
          <a:bodyPr/>
          <a:lstStyle/>
          <a:p>
            <a:endParaRPr lang="zh-TW"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8B48306F-51FA-4C9A-8F95-1A92FB072ACB}" type="datetime1">
              <a:rPr lang="zh-TW" altLang="en-US" smtClean="0"/>
              <a:pPr/>
              <a:t>2018/7/11</a:t>
            </a:fld>
            <a:endParaRPr lang="zh-TW" altLang="en-US"/>
          </a:p>
        </p:txBody>
      </p:sp>
      <p:sp>
        <p:nvSpPr>
          <p:cNvPr id="5" name="頁尾版面配置區 4"/>
          <p:cNvSpPr>
            <a:spLocks noGrp="1"/>
          </p:cNvSpPr>
          <p:nvPr>
            <p:ph type="ftr" sz="quarter" idx="11"/>
          </p:nvPr>
        </p:nvSpPr>
        <p:spPr/>
        <p:txBody>
          <a:bodyPr/>
          <a:lstStyle/>
          <a:p>
            <a:endParaRPr lang="zh-TW"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E311E12-3FD6-45C9-B7B2-308DE8A6B763}" type="datetime1">
              <a:rPr lang="zh-TW" altLang="en-US" smtClean="0"/>
              <a:pPr/>
              <a:t>2018/7/11</a:t>
            </a:fld>
            <a:endParaRPr lang="zh-TW" altLang="en-US"/>
          </a:p>
        </p:txBody>
      </p:sp>
      <p:sp>
        <p:nvSpPr>
          <p:cNvPr id="5" name="頁尾版面配置區 4"/>
          <p:cNvSpPr>
            <a:spLocks noGrp="1"/>
          </p:cNvSpPr>
          <p:nvPr>
            <p:ph type="ftr" sz="quarter" idx="11"/>
          </p:nvPr>
        </p:nvSpPr>
        <p:spPr/>
        <p:txBody>
          <a:bodyPr/>
          <a:lstStyle/>
          <a:p>
            <a:endParaRPr lang="zh-TW"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884402A9-6F48-4894-BFD7-BCEB5BA7BFFE}" type="datetime1">
              <a:rPr lang="zh-TW" altLang="en-US" smtClean="0"/>
              <a:pPr/>
              <a:t>2018/7/11</a:t>
            </a:fld>
            <a:endParaRPr lang="zh-TW" altLang="en-US"/>
          </a:p>
        </p:txBody>
      </p:sp>
      <p:sp>
        <p:nvSpPr>
          <p:cNvPr id="5" name="頁尾版面配置區 4"/>
          <p:cNvSpPr>
            <a:spLocks noGrp="1"/>
          </p:cNvSpPr>
          <p:nvPr>
            <p:ph type="ftr" sz="quarter" idx="11"/>
          </p:nvPr>
        </p:nvSpPr>
        <p:spPr/>
        <p:txBody>
          <a:bodyPr/>
          <a:lstStyle/>
          <a:p>
            <a:endParaRPr lang="zh-TW"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C9C1C88C-3B28-451B-BE64-22E0A8AB37B1}" type="datetime1">
              <a:rPr lang="zh-TW" altLang="en-US" smtClean="0"/>
              <a:pPr/>
              <a:t>2018/7/11</a:t>
            </a:fld>
            <a:endParaRPr lang="zh-TW" altLang="en-US"/>
          </a:p>
        </p:txBody>
      </p:sp>
      <p:sp>
        <p:nvSpPr>
          <p:cNvPr id="6" name="頁尾版面配置區 5"/>
          <p:cNvSpPr>
            <a:spLocks noGrp="1"/>
          </p:cNvSpPr>
          <p:nvPr>
            <p:ph type="ftr" sz="quarter" idx="11"/>
          </p:nvPr>
        </p:nvSpPr>
        <p:spPr/>
        <p:txBody>
          <a:bodyPr/>
          <a:lstStyle/>
          <a:p>
            <a:endParaRPr lang="zh-TW"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89111248-3D5F-4E3C-AF1C-A294819E93C9}" type="datetime1">
              <a:rPr lang="zh-TW" altLang="en-US" smtClean="0"/>
              <a:pPr/>
              <a:t>2018/7/11</a:t>
            </a:fld>
            <a:endParaRPr lang="zh-TW" altLang="en-US"/>
          </a:p>
        </p:txBody>
      </p:sp>
      <p:sp>
        <p:nvSpPr>
          <p:cNvPr id="8" name="頁尾版面配置區 7"/>
          <p:cNvSpPr>
            <a:spLocks noGrp="1"/>
          </p:cNvSpPr>
          <p:nvPr>
            <p:ph type="ftr" sz="quarter" idx="11"/>
          </p:nvPr>
        </p:nvSpPr>
        <p:spPr/>
        <p:txBody>
          <a:bodyPr/>
          <a:lstStyle/>
          <a:p>
            <a:endParaRPr lang="zh-TW"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FFDACBB4-726C-4E8B-B99B-90D50B1D5B59}" type="datetime1">
              <a:rPr lang="zh-TW" altLang="en-US" smtClean="0"/>
              <a:pPr/>
              <a:t>2018/7/11</a:t>
            </a:fld>
            <a:endParaRPr lang="zh-TW" altLang="en-US"/>
          </a:p>
        </p:txBody>
      </p:sp>
      <p:sp>
        <p:nvSpPr>
          <p:cNvPr id="4" name="頁尾版面配置區 3"/>
          <p:cNvSpPr>
            <a:spLocks noGrp="1"/>
          </p:cNvSpPr>
          <p:nvPr>
            <p:ph type="ftr" sz="quarter" idx="11"/>
          </p:nvPr>
        </p:nvSpPr>
        <p:spPr/>
        <p:txBody>
          <a:bodyPr/>
          <a:lstStyle/>
          <a:p>
            <a:endParaRPr lang="zh-TW"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414A01D-E236-4347-BD18-73B771A1597C}" type="datetime1">
              <a:rPr lang="zh-TW" altLang="en-US" smtClean="0"/>
              <a:pPr/>
              <a:t>2018/7/11</a:t>
            </a:fld>
            <a:endParaRPr lang="zh-TW" altLang="en-US"/>
          </a:p>
        </p:txBody>
      </p:sp>
      <p:sp>
        <p:nvSpPr>
          <p:cNvPr id="3" name="頁尾版面配置區 2"/>
          <p:cNvSpPr>
            <a:spLocks noGrp="1"/>
          </p:cNvSpPr>
          <p:nvPr>
            <p:ph type="ftr" sz="quarter" idx="11"/>
          </p:nvPr>
        </p:nvSpPr>
        <p:spPr/>
        <p:txBody>
          <a:bodyPr/>
          <a:lstStyle/>
          <a:p>
            <a:endParaRPr lang="zh-TW"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320D7B9C-A279-46DC-985D-66A050B82353}" type="datetime1">
              <a:rPr lang="zh-TW" altLang="en-US" smtClean="0"/>
              <a:pPr/>
              <a:t>2018/7/11</a:t>
            </a:fld>
            <a:endParaRPr lang="zh-TW" altLang="en-US"/>
          </a:p>
        </p:txBody>
      </p:sp>
      <p:sp>
        <p:nvSpPr>
          <p:cNvPr id="6" name="頁尾版面配置區 5"/>
          <p:cNvSpPr>
            <a:spLocks noGrp="1"/>
          </p:cNvSpPr>
          <p:nvPr>
            <p:ph type="ftr" sz="quarter" idx="11"/>
          </p:nvPr>
        </p:nvSpPr>
        <p:spPr/>
        <p:txBody>
          <a:bodyPr/>
          <a:lstStyle/>
          <a:p>
            <a:endParaRPr lang="zh-TW"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A3A58EEA-221D-4604-A679-51F5749CAD76}" type="datetime1">
              <a:rPr lang="zh-TW" altLang="en-US" smtClean="0"/>
              <a:pPr/>
              <a:t>2018/7/11</a:t>
            </a:fld>
            <a:endParaRPr lang="zh-TW" altLang="en-US"/>
          </a:p>
        </p:txBody>
      </p:sp>
      <p:sp>
        <p:nvSpPr>
          <p:cNvPr id="6" name="頁尾版面配置區 5"/>
          <p:cNvSpPr>
            <a:spLocks noGrp="1"/>
          </p:cNvSpPr>
          <p:nvPr>
            <p:ph type="ftr" sz="quarter" idx="11"/>
          </p:nvPr>
        </p:nvSpPr>
        <p:spPr/>
        <p:txBody>
          <a:bodyPr/>
          <a:lstStyle/>
          <a:p>
            <a:endParaRPr lang="zh-TW"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811D4A-800E-4A67-AFED-240F850C035D}" type="datetime1">
              <a:rPr lang="zh-TW" altLang="en-US" smtClean="0"/>
              <a:pPr/>
              <a:t>2018/7/11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8032" y="1772816"/>
            <a:ext cx="7772400" cy="2190105"/>
          </a:xfrm>
          <a:blipFill>
            <a:blip r:embed="rId2"/>
            <a:tile tx="0" ty="0" sx="100000" sy="100000" flip="none" algn="tl"/>
          </a:blipFill>
        </p:spPr>
        <p:txBody>
          <a:bodyPr>
            <a:normAutofit/>
          </a:bodyPr>
          <a:lstStyle/>
          <a:p>
            <a:r>
              <a:rPr lang="zh-TW" altLang="en-US" b="1" dirty="0">
                <a:latin typeface="標楷體" pitchFamily="65" charset="-120"/>
                <a:ea typeface="標楷體" pitchFamily="65" charset="-120"/>
                <a:cs typeface="Arial" pitchFamily="34" charset="0"/>
              </a:rPr>
              <a:t>國立嘉義大學動物實驗申請與監督之流程與注意事項</a:t>
            </a:r>
          </a:p>
        </p:txBody>
      </p:sp>
      <p:sp>
        <p:nvSpPr>
          <p:cNvPr id="3" name="副標題 2"/>
          <p:cNvSpPr>
            <a:spLocks noGrp="1"/>
          </p:cNvSpPr>
          <p:nvPr>
            <p:ph type="subTitle" idx="1"/>
          </p:nvPr>
        </p:nvSpPr>
        <p:spPr>
          <a:xfrm>
            <a:off x="-12129" y="4318248"/>
            <a:ext cx="9144000" cy="2207096"/>
          </a:xfrm>
        </p:spPr>
        <p:txBody>
          <a:bodyPr>
            <a:noAutofit/>
          </a:bodyPr>
          <a:lstStyle/>
          <a:p>
            <a:r>
              <a:rPr lang="zh-TW" altLang="en-US" b="1" dirty="0" smtClean="0">
                <a:solidFill>
                  <a:srgbClr val="660066"/>
                </a:solidFill>
                <a:latin typeface="Times New Roman" pitchFamily="18" charset="0"/>
                <a:ea typeface="標楷體" pitchFamily="65" charset="-120"/>
                <a:cs typeface="Times New Roman" pitchFamily="18" charset="0"/>
              </a:rPr>
              <a:t>國立嘉義大學 實驗動物照護及使用管理</a:t>
            </a:r>
            <a:r>
              <a:rPr lang="zh-TW" altLang="en-US" b="1" dirty="0">
                <a:solidFill>
                  <a:srgbClr val="660066"/>
                </a:solidFill>
                <a:latin typeface="Times New Roman" pitchFamily="18" charset="0"/>
                <a:ea typeface="標楷體" pitchFamily="65" charset="-120"/>
                <a:cs typeface="Times New Roman" pitchFamily="18" charset="0"/>
              </a:rPr>
              <a:t>委員會</a:t>
            </a:r>
            <a:r>
              <a:rPr lang="zh-TW" altLang="en-US" b="1" dirty="0" smtClean="0">
                <a:solidFill>
                  <a:srgbClr val="660066"/>
                </a:solidFill>
                <a:latin typeface="Times New Roman" pitchFamily="18" charset="0"/>
                <a:ea typeface="標楷體" pitchFamily="65" charset="-120"/>
                <a:cs typeface="Times New Roman" pitchFamily="18" charset="0"/>
              </a:rPr>
              <a:t> </a:t>
            </a:r>
            <a:endParaRPr lang="en-US" altLang="zh-TW" b="1" dirty="0" smtClean="0">
              <a:solidFill>
                <a:srgbClr val="660066"/>
              </a:solidFill>
              <a:latin typeface="Times New Roman" pitchFamily="18" charset="0"/>
              <a:ea typeface="標楷體" pitchFamily="65" charset="-120"/>
              <a:cs typeface="Times New Roman" pitchFamily="18" charset="0"/>
            </a:endParaRPr>
          </a:p>
          <a:p>
            <a:pPr>
              <a:spcBef>
                <a:spcPts val="2400"/>
              </a:spcBef>
              <a:spcAft>
                <a:spcPts val="2400"/>
              </a:spcAft>
            </a:pPr>
            <a:r>
              <a:rPr lang="zh-TW" altLang="en-US" sz="2800" b="1" dirty="0" smtClean="0">
                <a:solidFill>
                  <a:srgbClr val="0000FF"/>
                </a:solidFill>
                <a:latin typeface="Times New Roman" pitchFamily="18" charset="0"/>
                <a:ea typeface="標楷體" pitchFamily="65" charset="-120"/>
                <a:cs typeface="Times New Roman" pitchFamily="18" charset="0"/>
              </a:rPr>
              <a:t>執行</a:t>
            </a:r>
            <a:r>
              <a:rPr lang="zh-TW" altLang="en-US" sz="2800" b="1" dirty="0">
                <a:solidFill>
                  <a:srgbClr val="0000FF"/>
                </a:solidFill>
                <a:latin typeface="Times New Roman" pitchFamily="18" charset="0"/>
                <a:ea typeface="標楷體" pitchFamily="65" charset="-120"/>
                <a:cs typeface="Times New Roman" pitchFamily="18" charset="0"/>
              </a:rPr>
              <a:t>秘書</a:t>
            </a:r>
            <a:r>
              <a:rPr lang="zh-TW" altLang="en-US" sz="2800" b="1" dirty="0" smtClean="0">
                <a:solidFill>
                  <a:srgbClr val="0000FF"/>
                </a:solidFill>
                <a:latin typeface="Times New Roman" pitchFamily="18" charset="0"/>
                <a:ea typeface="標楷體" pitchFamily="65" charset="-120"/>
                <a:cs typeface="Times New Roman" pitchFamily="18" charset="0"/>
              </a:rPr>
              <a:t>：生化科技學系 魏</a:t>
            </a:r>
            <a:r>
              <a:rPr lang="zh-TW" altLang="en-US" sz="2800" b="1" dirty="0">
                <a:solidFill>
                  <a:srgbClr val="0000FF"/>
                </a:solidFill>
                <a:latin typeface="Times New Roman" pitchFamily="18" charset="0"/>
                <a:ea typeface="標楷體" pitchFamily="65" charset="-120"/>
                <a:cs typeface="Times New Roman" pitchFamily="18" charset="0"/>
              </a:rPr>
              <a:t>佳</a:t>
            </a:r>
            <a:r>
              <a:rPr lang="zh-TW" altLang="en-US" sz="2800" b="1" dirty="0" smtClean="0">
                <a:solidFill>
                  <a:srgbClr val="0000FF"/>
                </a:solidFill>
                <a:latin typeface="Times New Roman" pitchFamily="18" charset="0"/>
                <a:ea typeface="標楷體" pitchFamily="65" charset="-120"/>
                <a:cs typeface="Times New Roman" pitchFamily="18" charset="0"/>
              </a:rPr>
              <a:t>俐</a:t>
            </a:r>
            <a:endParaRPr lang="en-US" altLang="zh-TW" sz="2800" b="1" dirty="0" smtClean="0">
              <a:solidFill>
                <a:srgbClr val="0000FF"/>
              </a:solidFill>
              <a:latin typeface="Times New Roman" pitchFamily="18" charset="0"/>
              <a:ea typeface="標楷體" pitchFamily="65" charset="-120"/>
              <a:cs typeface="Times New Roman" pitchFamily="18" charset="0"/>
            </a:endParaRPr>
          </a:p>
          <a:p>
            <a:r>
              <a:rPr lang="zh-TW" altLang="en-US" sz="2800" b="1" dirty="0">
                <a:solidFill>
                  <a:srgbClr val="0000FF"/>
                </a:solidFill>
                <a:latin typeface="Times New Roman" pitchFamily="18" charset="0"/>
                <a:ea typeface="標楷體" pitchFamily="65" charset="-120"/>
                <a:cs typeface="Times New Roman" pitchFamily="18" charset="0"/>
              </a:rPr>
              <a:t>報告</a:t>
            </a:r>
            <a:r>
              <a:rPr lang="zh-TW" altLang="en-US" sz="2800" b="1" dirty="0" smtClean="0">
                <a:solidFill>
                  <a:srgbClr val="0000FF"/>
                </a:solidFill>
                <a:latin typeface="Times New Roman" pitchFamily="18" charset="0"/>
                <a:ea typeface="標楷體" pitchFamily="65" charset="-120"/>
                <a:cs typeface="Times New Roman" pitchFamily="18" charset="0"/>
              </a:rPr>
              <a:t>日期：</a:t>
            </a:r>
            <a:r>
              <a:rPr lang="en-US" altLang="zh-TW" sz="2800" b="1" dirty="0" smtClean="0">
                <a:solidFill>
                  <a:srgbClr val="0000FF"/>
                </a:solidFill>
                <a:latin typeface="Times New Roman" pitchFamily="18" charset="0"/>
                <a:ea typeface="標楷體" pitchFamily="65" charset="-120"/>
                <a:cs typeface="Times New Roman" pitchFamily="18" charset="0"/>
              </a:rPr>
              <a:t>106</a:t>
            </a:r>
            <a:r>
              <a:rPr lang="zh-TW" altLang="en-US" sz="2800" b="1" dirty="0" smtClean="0">
                <a:solidFill>
                  <a:srgbClr val="0000FF"/>
                </a:solidFill>
                <a:latin typeface="Times New Roman" pitchFamily="18" charset="0"/>
                <a:ea typeface="標楷體" pitchFamily="65" charset="-120"/>
                <a:cs typeface="Times New Roman" pitchFamily="18" charset="0"/>
              </a:rPr>
              <a:t>年</a:t>
            </a:r>
            <a:r>
              <a:rPr lang="en-US" altLang="zh-TW" sz="2800" b="1" dirty="0" smtClean="0">
                <a:solidFill>
                  <a:srgbClr val="0000FF"/>
                </a:solidFill>
                <a:latin typeface="Times New Roman" pitchFamily="18" charset="0"/>
                <a:ea typeface="標楷體" pitchFamily="65" charset="-120"/>
                <a:cs typeface="Times New Roman" pitchFamily="18" charset="0"/>
              </a:rPr>
              <a:t>11</a:t>
            </a:r>
            <a:r>
              <a:rPr lang="zh-TW" altLang="en-US" sz="2800" b="1" dirty="0" smtClean="0">
                <a:solidFill>
                  <a:srgbClr val="0000FF"/>
                </a:solidFill>
                <a:latin typeface="Times New Roman" pitchFamily="18" charset="0"/>
                <a:ea typeface="標楷體" pitchFamily="65" charset="-120"/>
                <a:cs typeface="Times New Roman" pitchFamily="18" charset="0"/>
              </a:rPr>
              <a:t>月</a:t>
            </a:r>
            <a:r>
              <a:rPr lang="en-US" altLang="zh-TW" sz="2800" b="1" dirty="0" smtClean="0">
                <a:solidFill>
                  <a:srgbClr val="0000FF"/>
                </a:solidFill>
                <a:latin typeface="Times New Roman" pitchFamily="18" charset="0"/>
                <a:ea typeface="標楷體" pitchFamily="65" charset="-120"/>
                <a:cs typeface="Times New Roman" pitchFamily="18" charset="0"/>
              </a:rPr>
              <a:t>29</a:t>
            </a:r>
            <a:r>
              <a:rPr lang="zh-TW" altLang="en-US" sz="2800" b="1" dirty="0" smtClean="0">
                <a:solidFill>
                  <a:srgbClr val="0000FF"/>
                </a:solidFill>
                <a:latin typeface="Times New Roman" pitchFamily="18" charset="0"/>
                <a:ea typeface="標楷體" pitchFamily="65" charset="-120"/>
                <a:cs typeface="Times New Roman" pitchFamily="18" charset="0"/>
              </a:rPr>
              <a:t>日</a:t>
            </a:r>
            <a:endParaRPr lang="zh-TW" altLang="en-US" sz="2800" b="1" dirty="0">
              <a:solidFill>
                <a:srgbClr val="0000FF"/>
              </a:solidFill>
              <a:latin typeface="Times New Roman" pitchFamily="18" charset="0"/>
              <a:ea typeface="標楷體" pitchFamily="65" charset="-120"/>
              <a:cs typeface="Times New Roman" pitchFamily="18" charset="0"/>
            </a:endParaRPr>
          </a:p>
        </p:txBody>
      </p:sp>
      <p:sp>
        <p:nvSpPr>
          <p:cNvPr id="5" name="矩形 4"/>
          <p:cNvSpPr/>
          <p:nvPr/>
        </p:nvSpPr>
        <p:spPr>
          <a:xfrm>
            <a:off x="-9525" y="116632"/>
            <a:ext cx="9144000" cy="1575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106</a:t>
            </a:r>
            <a:r>
              <a:rPr lang="zh-TW" altLang="en-US" sz="32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學年</a:t>
            </a:r>
            <a:r>
              <a:rPr lang="zh-TW" altLang="en-US" sz="32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度國立嘉義大學</a:t>
            </a:r>
          </a:p>
          <a:p>
            <a:pPr algn="ctr"/>
            <a:r>
              <a:rPr lang="zh-TW" altLang="en-US" sz="32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「動物實驗使用者及動物飼養管理人員教育訓練」</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655" y="188640"/>
            <a:ext cx="9036496" cy="688608"/>
          </a:xfrm>
        </p:spPr>
        <p:txBody>
          <a:bodyPr>
            <a:normAutofit/>
          </a:bodyPr>
          <a:lstStyle/>
          <a:p>
            <a:r>
              <a:rPr lang="zh-TW" altLang="en-US" sz="3200" b="1" dirty="0" smtClean="0">
                <a:solidFill>
                  <a:srgbClr val="660066"/>
                </a:solidFill>
                <a:latin typeface="標楷體" pitchFamily="65" charset="-120"/>
                <a:ea typeface="標楷體" pitchFamily="65" charset="-120"/>
              </a:rPr>
              <a:t>動物</a:t>
            </a:r>
            <a:r>
              <a:rPr lang="zh-TW" altLang="en-US" sz="3200" b="1" dirty="0">
                <a:solidFill>
                  <a:srgbClr val="660066"/>
                </a:solidFill>
                <a:latin typeface="標楷體" pitchFamily="65" charset="-120"/>
                <a:ea typeface="標楷體" pitchFamily="65" charset="-120"/>
              </a:rPr>
              <a:t>科學應用機構實地查核（外部查核）</a:t>
            </a:r>
          </a:p>
        </p:txBody>
      </p:sp>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p108</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標題 1"/>
          <p:cNvSpPr txBox="1">
            <a:spLocks/>
          </p:cNvSpPr>
          <p:nvPr/>
        </p:nvSpPr>
        <p:spPr>
          <a:xfrm>
            <a:off x="342190" y="836712"/>
            <a:ext cx="8445624" cy="50405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b="1" dirty="0" smtClean="0">
                <a:solidFill>
                  <a:srgbClr val="0033CC"/>
                </a:solidFill>
                <a:latin typeface="標楷體" pitchFamily="65" charset="-120"/>
                <a:ea typeface="標楷體" pitchFamily="65" charset="-120"/>
              </a:rPr>
              <a:t>流程圖</a:t>
            </a:r>
            <a:endParaRPr lang="zh-TW" altLang="en-US" sz="2800" b="1" dirty="0">
              <a:solidFill>
                <a:srgbClr val="0033CC"/>
              </a:solidFill>
              <a:latin typeface="標楷體" pitchFamily="65" charset="-120"/>
              <a:ea typeface="標楷體" pitchFamily="65" charset="-120"/>
            </a:endParaRPr>
          </a:p>
        </p:txBody>
      </p:sp>
      <p:pic>
        <p:nvPicPr>
          <p:cNvPr id="7" name="圖片 6"/>
          <p:cNvPicPr>
            <a:picLocks noChangeAspect="1"/>
          </p:cNvPicPr>
          <p:nvPr/>
        </p:nvPicPr>
        <p:blipFill rotWithShape="1">
          <a:blip r:embed="rId2" cstate="print">
            <a:extLst>
              <a:ext uri="{28A0092B-C50C-407E-A947-70E740481C1C}">
                <a14:useLocalDpi xmlns:a14="http://schemas.microsoft.com/office/drawing/2010/main" val="0"/>
              </a:ext>
            </a:extLst>
          </a:blip>
          <a:srcRect l="5106" t="10786" r="3735" b="3399"/>
          <a:stretch/>
        </p:blipFill>
        <p:spPr bwMode="auto">
          <a:xfrm>
            <a:off x="1259632" y="1340768"/>
            <a:ext cx="7788437" cy="5184000"/>
          </a:xfrm>
          <a:prstGeom prst="rect">
            <a:avLst/>
          </a:prstGeom>
          <a:ln>
            <a:noFill/>
          </a:ln>
          <a:extLst>
            <a:ext uri="{53640926-AAD7-44D8-BBD7-CCE9431645EC}">
              <a14:shadowObscured xmlns:a14="http://schemas.microsoft.com/office/drawing/2010/main"/>
            </a:ext>
          </a:extLst>
        </p:spPr>
      </p:pic>
      <p:sp>
        <p:nvSpPr>
          <p:cNvPr id="3" name="矩形 2"/>
          <p:cNvSpPr/>
          <p:nvPr/>
        </p:nvSpPr>
        <p:spPr>
          <a:xfrm>
            <a:off x="2699792" y="2536306"/>
            <a:ext cx="1296144"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投影片編號版面配置區 2"/>
          <p:cNvSpPr txBox="1">
            <a:spLocks/>
          </p:cNvSpPr>
          <p:nvPr/>
        </p:nvSpPr>
        <p:spPr>
          <a:xfrm>
            <a:off x="0" y="2747245"/>
            <a:ext cx="1419670" cy="365125"/>
          </a:xfrm>
          <a:prstGeom prst="rect">
            <a:avLst/>
          </a:prstGeom>
          <a:solidFill>
            <a:srgbClr val="996633"/>
          </a:solidFill>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18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p108-9</a:t>
            </a:r>
            <a:endParaRPr lang="zh-TW" altLang="en-US" sz="18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0" name="直線單箭頭接點 9"/>
          <p:cNvCxnSpPr/>
          <p:nvPr/>
        </p:nvCxnSpPr>
        <p:spPr>
          <a:xfrm flipH="1">
            <a:off x="1475656" y="2924339"/>
            <a:ext cx="1206662" cy="0"/>
          </a:xfrm>
          <a:prstGeom prst="straightConnector1">
            <a:avLst/>
          </a:prstGeom>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p:nvPr/>
        </p:nvCxnSpPr>
        <p:spPr>
          <a:xfrm flipH="1" flipV="1">
            <a:off x="1475656" y="3112370"/>
            <a:ext cx="144016" cy="144016"/>
          </a:xfrm>
          <a:prstGeom prst="straightConnector1">
            <a:avLst/>
          </a:prstGeom>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7442989" y="5830012"/>
            <a:ext cx="12241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7442989" y="6002021"/>
            <a:ext cx="12241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7442989" y="5641981"/>
            <a:ext cx="12241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1619672" y="4743806"/>
            <a:ext cx="10801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1835696" y="4941168"/>
            <a:ext cx="7920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6588224" y="1491475"/>
            <a:ext cx="1764000" cy="36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803723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655" y="188640"/>
            <a:ext cx="9036496" cy="688608"/>
          </a:xfrm>
        </p:spPr>
        <p:txBody>
          <a:bodyPr>
            <a:normAutofit/>
          </a:bodyPr>
          <a:lstStyle/>
          <a:p>
            <a:r>
              <a:rPr lang="zh-TW" altLang="en-US" sz="3200" b="1" dirty="0" smtClean="0">
                <a:solidFill>
                  <a:srgbClr val="660066"/>
                </a:solidFill>
                <a:latin typeface="標楷體" pitchFamily="65" charset="-120"/>
                <a:ea typeface="標楷體" pitchFamily="65" charset="-120"/>
              </a:rPr>
              <a:t>動物</a:t>
            </a:r>
            <a:r>
              <a:rPr lang="zh-TW" altLang="en-US" sz="3200" b="1" dirty="0">
                <a:solidFill>
                  <a:srgbClr val="660066"/>
                </a:solidFill>
                <a:latin typeface="標楷體" pitchFamily="65" charset="-120"/>
                <a:ea typeface="標楷體" pitchFamily="65" charset="-120"/>
              </a:rPr>
              <a:t>科學應用機構實地查核（外部查核）</a:t>
            </a:r>
          </a:p>
        </p:txBody>
      </p:sp>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p109</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標題 1"/>
          <p:cNvSpPr txBox="1">
            <a:spLocks/>
          </p:cNvSpPr>
          <p:nvPr/>
        </p:nvSpPr>
        <p:spPr>
          <a:xfrm>
            <a:off x="342190" y="908720"/>
            <a:ext cx="8445624" cy="50405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b="1" dirty="0" smtClean="0">
                <a:solidFill>
                  <a:srgbClr val="0033CC"/>
                </a:solidFill>
                <a:latin typeface="標楷體" pitchFamily="65" charset="-120"/>
                <a:ea typeface="標楷體" pitchFamily="65" charset="-120"/>
              </a:rPr>
              <a:t>本校</a:t>
            </a:r>
            <a:r>
              <a:rPr lang="zh-TW" altLang="en-US" sz="2800" b="1" dirty="0">
                <a:solidFill>
                  <a:srgbClr val="0033CC"/>
                </a:solidFill>
                <a:latin typeface="標楷體" pitchFamily="65" charset="-120"/>
                <a:ea typeface="標楷體" pitchFamily="65" charset="-120"/>
              </a:rPr>
              <a:t>外部查核之結果統計資料</a:t>
            </a:r>
          </a:p>
        </p:txBody>
      </p:sp>
      <p:graphicFrame>
        <p:nvGraphicFramePr>
          <p:cNvPr id="4" name="表格 3"/>
          <p:cNvGraphicFramePr>
            <a:graphicFrameLocks noGrp="1"/>
          </p:cNvGraphicFramePr>
          <p:nvPr>
            <p:extLst>
              <p:ext uri="{D42A27DB-BD31-4B8C-83A1-F6EECF244321}">
                <p14:modId xmlns:p14="http://schemas.microsoft.com/office/powerpoint/2010/main" val="3977375396"/>
              </p:ext>
            </p:extLst>
          </p:nvPr>
        </p:nvGraphicFramePr>
        <p:xfrm>
          <a:off x="346859" y="1556792"/>
          <a:ext cx="8445620" cy="4969195"/>
        </p:xfrm>
        <a:graphic>
          <a:graphicData uri="http://schemas.openxmlformats.org/drawingml/2006/table">
            <a:tbl>
              <a:tblPr firstRow="1" firstCol="1" bandRow="1">
                <a:tableStyleId>{5C22544A-7EE6-4342-B048-85BDC9FD1C3A}</a:tableStyleId>
              </a:tblPr>
              <a:tblGrid>
                <a:gridCol w="989448"/>
                <a:gridCol w="2446796"/>
                <a:gridCol w="1252344"/>
                <a:gridCol w="1252344"/>
                <a:gridCol w="1252344"/>
                <a:gridCol w="1252344"/>
              </a:tblGrid>
              <a:tr h="709885">
                <a:tc rowSpan="2">
                  <a:txBody>
                    <a:bodyPr/>
                    <a:lstStyle/>
                    <a:p>
                      <a:pPr algn="ctr">
                        <a:lnSpc>
                          <a:spcPts val="1600"/>
                        </a:lnSpc>
                        <a:spcAft>
                          <a:spcPts val="0"/>
                        </a:spcAft>
                      </a:pPr>
                      <a:r>
                        <a:rPr lang="zh-TW" sz="2400" b="1" kern="0" dirty="0">
                          <a:effectLst/>
                          <a:latin typeface="Times New Roman" panose="02020603050405020304" pitchFamily="18" charset="0"/>
                          <a:ea typeface="標楷體" panose="03000509000000000000" pitchFamily="65" charset="-120"/>
                          <a:cs typeface="Times New Roman" panose="02020603050405020304" pitchFamily="18" charset="0"/>
                        </a:rPr>
                        <a:t>年度</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rowSpan="2">
                  <a:txBody>
                    <a:bodyPr/>
                    <a:lstStyle/>
                    <a:p>
                      <a:pPr algn="ctr">
                        <a:lnSpc>
                          <a:spcPts val="1600"/>
                        </a:lnSpc>
                        <a:spcAft>
                          <a:spcPts val="0"/>
                        </a:spcAft>
                      </a:pPr>
                      <a:r>
                        <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rPr>
                        <a:t>本校</a:t>
                      </a:r>
                      <a:r>
                        <a:rPr lang="zh-TW" sz="2400" b="1" kern="0" dirty="0">
                          <a:effectLst/>
                          <a:latin typeface="Times New Roman" panose="02020603050405020304" pitchFamily="18" charset="0"/>
                          <a:ea typeface="標楷體" panose="03000509000000000000" pitchFamily="65" charset="-120"/>
                          <a:cs typeface="Times New Roman" panose="02020603050405020304" pitchFamily="18" charset="0"/>
                        </a:rPr>
                        <a:t>評比結果</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gridSpan="4">
                  <a:txBody>
                    <a:bodyPr/>
                    <a:lstStyle/>
                    <a:p>
                      <a:pPr algn="ctr">
                        <a:lnSpc>
                          <a:spcPts val="1600"/>
                        </a:lnSpc>
                        <a:spcAft>
                          <a:spcPts val="0"/>
                        </a:spcAft>
                      </a:pPr>
                      <a:r>
                        <a:rPr lang="zh-TW" sz="2400" b="1" kern="0">
                          <a:effectLst/>
                          <a:latin typeface="Times New Roman" panose="02020603050405020304" pitchFamily="18" charset="0"/>
                          <a:ea typeface="標楷體" panose="03000509000000000000" pitchFamily="65" charset="-120"/>
                          <a:cs typeface="Times New Roman" panose="02020603050405020304" pitchFamily="18" charset="0"/>
                        </a:rPr>
                        <a:t>所有</a:t>
                      </a:r>
                      <a:r>
                        <a:rPr lang="zh-TW" sz="2400" b="1" kern="2600">
                          <a:effectLst/>
                          <a:latin typeface="Times New Roman" panose="02020603050405020304" pitchFamily="18" charset="0"/>
                          <a:ea typeface="標楷體" panose="03000509000000000000" pitchFamily="65" charset="-120"/>
                          <a:cs typeface="Times New Roman" panose="02020603050405020304" pitchFamily="18" charset="0"/>
                        </a:rPr>
                        <a:t>動物科學應用機構查核結果</a:t>
                      </a:r>
                      <a:endParaRPr lang="zh-TW" sz="24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709885">
                <a:tc vMerge="1">
                  <a:txBody>
                    <a:bodyPr/>
                    <a:lstStyle/>
                    <a:p>
                      <a:endParaRPr lang="zh-TW" altLang="en-US"/>
                    </a:p>
                  </a:txBody>
                  <a:tcPr/>
                </a:tc>
                <a:tc vMerge="1">
                  <a:txBody>
                    <a:bodyPr/>
                    <a:lstStyle/>
                    <a:p>
                      <a:endParaRPr lang="zh-TW" altLang="en-US"/>
                    </a:p>
                  </a:txBody>
                  <a:tcPr/>
                </a:tc>
                <a:tc>
                  <a:txBody>
                    <a:bodyPr/>
                    <a:lstStyle/>
                    <a:p>
                      <a:pPr algn="ctr">
                        <a:lnSpc>
                          <a:spcPts val="1600"/>
                        </a:lnSpc>
                        <a:spcAft>
                          <a:spcPts val="0"/>
                        </a:spcAft>
                      </a:pPr>
                      <a:r>
                        <a:rPr lang="zh-TW" sz="2400" b="1" kern="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優</a:t>
                      </a:r>
                      <a:endParaRPr lang="zh-TW" sz="24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solidFill>
                      <a:schemeClr val="accent1"/>
                    </a:solidFill>
                  </a:tcPr>
                </a:tc>
                <a:tc>
                  <a:txBody>
                    <a:bodyPr/>
                    <a:lstStyle/>
                    <a:p>
                      <a:pPr algn="ctr">
                        <a:lnSpc>
                          <a:spcPts val="1600"/>
                        </a:lnSpc>
                        <a:spcAft>
                          <a:spcPts val="0"/>
                        </a:spcAft>
                      </a:pPr>
                      <a:r>
                        <a:rPr lang="zh-TW" sz="2400" b="1" kern="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良</a:t>
                      </a:r>
                      <a:endParaRPr lang="zh-TW" sz="24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solidFill>
                      <a:schemeClr val="accent1"/>
                    </a:solidFill>
                  </a:tcPr>
                </a:tc>
                <a:tc>
                  <a:txBody>
                    <a:bodyPr/>
                    <a:lstStyle/>
                    <a:p>
                      <a:pPr algn="ctr">
                        <a:lnSpc>
                          <a:spcPts val="1600"/>
                        </a:lnSpc>
                        <a:spcAft>
                          <a:spcPts val="0"/>
                        </a:spcAft>
                      </a:pPr>
                      <a:r>
                        <a:rPr lang="zh-TW" sz="2400" b="1" kern="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尚可</a:t>
                      </a:r>
                      <a:endParaRPr lang="zh-TW" sz="24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solidFill>
                      <a:schemeClr val="accent1"/>
                    </a:solidFill>
                  </a:tcPr>
                </a:tc>
                <a:tc>
                  <a:txBody>
                    <a:bodyPr/>
                    <a:lstStyle/>
                    <a:p>
                      <a:pPr algn="ctr">
                        <a:lnSpc>
                          <a:spcPts val="1600"/>
                        </a:lnSpc>
                        <a:spcAft>
                          <a:spcPts val="0"/>
                        </a:spcAft>
                      </a:pPr>
                      <a:r>
                        <a:rPr lang="zh-TW" sz="2400" b="1" kern="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較差</a:t>
                      </a:r>
                      <a:endParaRPr lang="zh-TW" sz="24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solidFill>
                      <a:schemeClr val="accent1"/>
                    </a:solidFill>
                  </a:tcPr>
                </a:tc>
              </a:tr>
              <a:tr h="709885">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98</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zh-TW" sz="2400" b="1" kern="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尚可</a:t>
                      </a:r>
                      <a:endParaRPr lang="zh-TW" sz="2400" b="1" kern="10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20</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2400" b="1" kern="10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r>
              <a:tr h="709885">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99</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zh-TW" sz="24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較差，限期改善</a:t>
                      </a:r>
                      <a:endParaRPr lang="zh-TW" sz="24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27</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24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r>
              <a:tr h="709885">
                <a:tc>
                  <a:txBody>
                    <a:bodyPr/>
                    <a:lstStyle/>
                    <a:p>
                      <a:pPr algn="ctr">
                        <a:lnSpc>
                          <a:spcPts val="1600"/>
                        </a:lnSpc>
                        <a:spcAft>
                          <a:spcPts val="0"/>
                        </a:spcAft>
                      </a:pPr>
                      <a:r>
                        <a:rPr lang="en-US" sz="2400" b="1" kern="0">
                          <a:effectLst/>
                          <a:latin typeface="Times New Roman" panose="02020603050405020304" pitchFamily="18" charset="0"/>
                          <a:ea typeface="標楷體" panose="03000509000000000000" pitchFamily="65" charset="-120"/>
                          <a:cs typeface="Times New Roman" panose="02020603050405020304" pitchFamily="18" charset="0"/>
                        </a:rPr>
                        <a:t>100</a:t>
                      </a:r>
                      <a:endParaRPr lang="zh-TW" sz="24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zh-TW" sz="2400" b="1" kern="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尚可</a:t>
                      </a:r>
                      <a:endParaRPr lang="zh-TW" sz="2400" b="1" kern="10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2400" b="1" kern="10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r>
              <a:tr h="709885">
                <a:tc>
                  <a:txBody>
                    <a:bodyPr/>
                    <a:lstStyle/>
                    <a:p>
                      <a:pPr algn="ctr">
                        <a:lnSpc>
                          <a:spcPts val="1600"/>
                        </a:lnSpc>
                        <a:spcAft>
                          <a:spcPts val="0"/>
                        </a:spcAft>
                      </a:pPr>
                      <a:r>
                        <a:rPr lang="en-US" sz="2400" b="1" kern="0">
                          <a:effectLst/>
                          <a:latin typeface="Times New Roman" panose="02020603050405020304" pitchFamily="18" charset="0"/>
                          <a:ea typeface="標楷體" panose="03000509000000000000" pitchFamily="65" charset="-120"/>
                          <a:cs typeface="Times New Roman" panose="02020603050405020304" pitchFamily="18" charset="0"/>
                        </a:rPr>
                        <a:t>103</a:t>
                      </a:r>
                      <a:endParaRPr lang="zh-TW" sz="24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zh-TW" sz="2400" b="1" kern="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尚可</a:t>
                      </a:r>
                      <a:endParaRPr lang="zh-TW" sz="2400" b="1" kern="10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33</a:t>
                      </a:r>
                      <a:endParaRPr lang="zh-TW" sz="2400" b="1" kern="10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r>
              <a:tr h="709885">
                <a:tc>
                  <a:txBody>
                    <a:bodyPr/>
                    <a:lstStyle/>
                    <a:p>
                      <a:pPr algn="ctr">
                        <a:lnSpc>
                          <a:spcPts val="1600"/>
                        </a:lnSpc>
                        <a:spcAft>
                          <a:spcPts val="0"/>
                        </a:spcAft>
                      </a:pPr>
                      <a:r>
                        <a:rPr lang="en-US" altLang="zh-TW" sz="24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105</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zh-TW" altLang="zh-TW" sz="2400" b="1" kern="0"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尚可</a:t>
                      </a:r>
                      <a:endParaRPr lang="zh-TW" altLang="zh-TW" sz="2400" b="1" kern="10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altLang="zh-TW" sz="24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altLang="zh-TW" sz="24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18</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altLang="zh-TW" sz="2400" b="1" kern="100"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45</a:t>
                      </a:r>
                      <a:endParaRPr lang="zh-TW" sz="2400" b="1" kern="10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altLang="zh-TW" sz="24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r>
            </a:tbl>
          </a:graphicData>
        </a:graphic>
      </p:graphicFrame>
    </p:spTree>
    <p:extLst>
      <p:ext uri="{BB962C8B-B14F-4D97-AF65-F5344CB8AC3E}">
        <p14:creationId xmlns:p14="http://schemas.microsoft.com/office/powerpoint/2010/main" val="40219355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655" y="188640"/>
            <a:ext cx="9036496" cy="688608"/>
          </a:xfrm>
        </p:spPr>
        <p:txBody>
          <a:bodyPr>
            <a:normAutofit/>
          </a:bodyPr>
          <a:lstStyle/>
          <a:p>
            <a:r>
              <a:rPr lang="zh-TW" altLang="en-US" sz="3200" b="1" dirty="0" smtClean="0">
                <a:solidFill>
                  <a:srgbClr val="660066"/>
                </a:solidFill>
                <a:latin typeface="標楷體" pitchFamily="65" charset="-120"/>
                <a:ea typeface="標楷體" pitchFamily="65" charset="-120"/>
              </a:rPr>
              <a:t>動物</a:t>
            </a:r>
            <a:r>
              <a:rPr lang="zh-TW" altLang="en-US" sz="3200" b="1" dirty="0">
                <a:solidFill>
                  <a:srgbClr val="660066"/>
                </a:solidFill>
                <a:latin typeface="標楷體" pitchFamily="65" charset="-120"/>
                <a:ea typeface="標楷體" pitchFamily="65" charset="-120"/>
              </a:rPr>
              <a:t>科學應用機構實地查核（外部查核）</a:t>
            </a:r>
          </a:p>
        </p:txBody>
      </p:sp>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p109</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標題 1"/>
          <p:cNvSpPr txBox="1">
            <a:spLocks/>
          </p:cNvSpPr>
          <p:nvPr/>
        </p:nvSpPr>
        <p:spPr>
          <a:xfrm>
            <a:off x="342190" y="908720"/>
            <a:ext cx="8445624" cy="50405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b="1" dirty="0" smtClean="0">
                <a:solidFill>
                  <a:srgbClr val="0033CC"/>
                </a:solidFill>
                <a:latin typeface="標楷體" pitchFamily="65" charset="-120"/>
                <a:ea typeface="標楷體" pitchFamily="65" charset="-120"/>
              </a:rPr>
              <a:t>外部</a:t>
            </a:r>
            <a:r>
              <a:rPr lang="zh-TW" altLang="en-US" sz="2800" b="1" dirty="0">
                <a:solidFill>
                  <a:srgbClr val="0033CC"/>
                </a:solidFill>
                <a:latin typeface="標楷體" pitchFamily="65" charset="-120"/>
                <a:ea typeface="標楷體" pitchFamily="65" charset="-120"/>
              </a:rPr>
              <a:t>查核小組查閱受查機關文件</a:t>
            </a:r>
          </a:p>
        </p:txBody>
      </p:sp>
      <p:sp>
        <p:nvSpPr>
          <p:cNvPr id="7" name="內容版面配置區 2"/>
          <p:cNvSpPr>
            <a:spLocks noGrp="1"/>
          </p:cNvSpPr>
          <p:nvPr>
            <p:ph idx="1"/>
          </p:nvPr>
        </p:nvSpPr>
        <p:spPr>
          <a:xfrm>
            <a:off x="179512" y="1556792"/>
            <a:ext cx="8784976" cy="4604462"/>
          </a:xfrm>
        </p:spPr>
        <p:txBody>
          <a:bodyPr>
            <a:normAutofit/>
          </a:bodyPr>
          <a:lstStyle/>
          <a:p>
            <a:pPr marL="457200" indent="-457200">
              <a:lnSpc>
                <a:spcPts val="3400"/>
              </a:lnSpc>
              <a:spcBef>
                <a:spcPts val="1800"/>
              </a:spcBef>
              <a:buFont typeface="+mj-lt"/>
              <a:buAutoNum type="arabicPeriod"/>
            </a:pP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照</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護委員會或小組成立、異動、作業流程與規章及會議等相關文件。</a:t>
            </a:r>
          </a:p>
          <a:p>
            <a:pPr marL="457200" indent="-457200">
              <a:lnSpc>
                <a:spcPts val="3400"/>
              </a:lnSpc>
              <a:spcBef>
                <a:spcPts val="1800"/>
              </a:spcBef>
              <a:buFont typeface="+mj-lt"/>
              <a:buAutoNum type="arabicPeriod"/>
            </a:pP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五</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年內之</a:t>
            </a:r>
            <a:r>
              <a:rPr lang="zh-TW" altLang="en-US"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動物實驗申請表</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及</a:t>
            </a:r>
            <a:r>
              <a:rPr lang="zh-TW" altLang="en-US"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審核紀錄</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a:t>
            </a:r>
          </a:p>
          <a:p>
            <a:pPr marL="457200" indent="-457200">
              <a:lnSpc>
                <a:spcPts val="3400"/>
              </a:lnSpc>
              <a:spcBef>
                <a:spcPts val="1800"/>
              </a:spcBef>
              <a:buFont typeface="+mj-lt"/>
              <a:buAutoNum type="arabicPeriod"/>
            </a:pP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動物</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飼養管理基準作業程序相關文件。</a:t>
            </a:r>
          </a:p>
          <a:p>
            <a:pPr marL="457200" indent="-457200">
              <a:lnSpc>
                <a:spcPts val="3400"/>
              </a:lnSpc>
              <a:spcBef>
                <a:spcPts val="1800"/>
              </a:spcBef>
              <a:buFont typeface="+mj-lt"/>
              <a:buAutoNum type="arabicPeriod"/>
            </a:pP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動物</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房舍及坪數一覽表</a:t>
            </a: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b="1" dirty="0" smtClean="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nSpc>
                <a:spcPts val="3400"/>
              </a:lnSpc>
              <a:spcBef>
                <a:spcPts val="1800"/>
              </a:spcBef>
              <a:buFont typeface="+mj-lt"/>
              <a:buAutoNum type="arabicPeriod"/>
            </a:pP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五</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年內之照護委員會或小組</a:t>
            </a:r>
            <a:r>
              <a:rPr lang="zh-TW" altLang="en-US"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年度監督報告</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a:t>
            </a:r>
          </a:p>
          <a:p>
            <a:pPr marL="457200" indent="-457200">
              <a:lnSpc>
                <a:spcPts val="3400"/>
              </a:lnSpc>
              <a:spcBef>
                <a:spcPts val="1800"/>
              </a:spcBef>
              <a:buFont typeface="+mj-lt"/>
              <a:buAutoNum type="arabicPeriod"/>
            </a:pP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五</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年內之動物科學應用機構</a:t>
            </a:r>
            <a:r>
              <a:rPr lang="zh-TW" altLang="en-US"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內部</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或外部</a:t>
            </a:r>
            <a:r>
              <a:rPr lang="zh-TW" altLang="en-US"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查核表</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a:t>
            </a:r>
          </a:p>
          <a:p>
            <a:pPr marL="457200" indent="-457200">
              <a:lnSpc>
                <a:spcPts val="3400"/>
              </a:lnSpc>
              <a:spcBef>
                <a:spcPts val="1800"/>
              </a:spcBef>
              <a:buFont typeface="+mj-lt"/>
              <a:buAutoNum type="arabicPeriod"/>
            </a:pPr>
            <a:endPar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nSpc>
                <a:spcPts val="3400"/>
              </a:lnSpc>
              <a:spcBef>
                <a:spcPts val="1800"/>
              </a:spcBef>
              <a:buFont typeface="+mj-lt"/>
              <a:buAutoNum type="arabicPeriod"/>
            </a:pPr>
            <a:endParaRPr lang="en-US" altLang="zh-TW" sz="2400" b="1"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6758193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655" y="188640"/>
            <a:ext cx="9036496" cy="688608"/>
          </a:xfrm>
        </p:spPr>
        <p:txBody>
          <a:bodyPr>
            <a:normAutofit/>
          </a:bodyPr>
          <a:lstStyle/>
          <a:p>
            <a:r>
              <a:rPr lang="zh-TW" altLang="en-US" sz="3200" b="1" dirty="0" smtClean="0">
                <a:solidFill>
                  <a:srgbClr val="660066"/>
                </a:solidFill>
                <a:latin typeface="標楷體" pitchFamily="65" charset="-120"/>
                <a:ea typeface="標楷體" pitchFamily="65" charset="-120"/>
              </a:rPr>
              <a:t>動物</a:t>
            </a:r>
            <a:r>
              <a:rPr lang="zh-TW" altLang="en-US" sz="3200" b="1" dirty="0">
                <a:solidFill>
                  <a:srgbClr val="660066"/>
                </a:solidFill>
                <a:latin typeface="標楷體" pitchFamily="65" charset="-120"/>
                <a:ea typeface="標楷體" pitchFamily="65" charset="-120"/>
              </a:rPr>
              <a:t>科學應用機構實地查核（外部查核）</a:t>
            </a:r>
          </a:p>
        </p:txBody>
      </p:sp>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p110</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標題 1"/>
          <p:cNvSpPr txBox="1">
            <a:spLocks/>
          </p:cNvSpPr>
          <p:nvPr/>
        </p:nvSpPr>
        <p:spPr>
          <a:xfrm>
            <a:off x="342190" y="908720"/>
            <a:ext cx="8445624" cy="50405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2800" b="1" dirty="0" smtClean="0">
                <a:solidFill>
                  <a:srgbClr val="0033CC"/>
                </a:solidFill>
                <a:latin typeface="Times New Roman" panose="02020603050405020304" pitchFamily="18" charset="0"/>
                <a:ea typeface="標楷體" pitchFamily="65" charset="-120"/>
                <a:cs typeface="Times New Roman" panose="02020603050405020304" pitchFamily="18" charset="0"/>
              </a:rPr>
              <a:t>100</a:t>
            </a:r>
            <a:r>
              <a:rPr lang="zh-TW" altLang="en-US" sz="2800" b="1" dirty="0" smtClean="0">
                <a:solidFill>
                  <a:srgbClr val="0033CC"/>
                </a:solidFill>
                <a:latin typeface="Times New Roman" panose="02020603050405020304" pitchFamily="18" charset="0"/>
                <a:ea typeface="標楷體" pitchFamily="65" charset="-120"/>
                <a:cs typeface="Times New Roman" panose="02020603050405020304" pitchFamily="18" charset="0"/>
              </a:rPr>
              <a:t>年度</a:t>
            </a:r>
            <a:r>
              <a:rPr lang="zh-TW" altLang="en-US" sz="2800" b="1" dirty="0">
                <a:solidFill>
                  <a:srgbClr val="0033CC"/>
                </a:solidFill>
                <a:latin typeface="Times New Roman" panose="02020603050405020304" pitchFamily="18" charset="0"/>
                <a:ea typeface="標楷體" pitchFamily="65" charset="-120"/>
                <a:cs typeface="Times New Roman" panose="02020603050405020304" pitchFamily="18" charset="0"/>
              </a:rPr>
              <a:t>實驗動物科學應用機構實地查核之綜合</a:t>
            </a:r>
            <a:r>
              <a:rPr lang="zh-TW" altLang="en-US" sz="2800" b="1" dirty="0" smtClean="0">
                <a:solidFill>
                  <a:srgbClr val="0033CC"/>
                </a:solidFill>
                <a:latin typeface="Times New Roman" panose="02020603050405020304" pitchFamily="18" charset="0"/>
                <a:ea typeface="標楷體" pitchFamily="65" charset="-120"/>
                <a:cs typeface="Times New Roman" panose="02020603050405020304" pitchFamily="18" charset="0"/>
              </a:rPr>
              <a:t>評述</a:t>
            </a:r>
            <a:endParaRPr lang="zh-TW" altLang="en-US" sz="2800" b="1" dirty="0">
              <a:solidFill>
                <a:srgbClr val="0033CC"/>
              </a:solidFill>
              <a:latin typeface="Times New Roman" panose="02020603050405020304" pitchFamily="18" charset="0"/>
              <a:ea typeface="標楷體" pitchFamily="65" charset="-120"/>
              <a:cs typeface="Times New Roman" panose="02020603050405020304" pitchFamily="18" charset="0"/>
            </a:endParaRPr>
          </a:p>
        </p:txBody>
      </p:sp>
      <p:sp>
        <p:nvSpPr>
          <p:cNvPr id="7" name="內容版面配置區 2"/>
          <p:cNvSpPr>
            <a:spLocks noGrp="1"/>
          </p:cNvSpPr>
          <p:nvPr>
            <p:ph idx="1"/>
          </p:nvPr>
        </p:nvSpPr>
        <p:spPr>
          <a:xfrm>
            <a:off x="179512" y="1522108"/>
            <a:ext cx="8784976" cy="5112568"/>
          </a:xfrm>
        </p:spPr>
        <p:txBody>
          <a:bodyPr>
            <a:noAutofit/>
          </a:bodyPr>
          <a:lstStyle/>
          <a:p>
            <a:pPr marL="457200" indent="-457200">
              <a:lnSpc>
                <a:spcPts val="3000"/>
              </a:lnSpc>
              <a:spcBef>
                <a:spcPts val="1800"/>
              </a:spcBef>
              <a:buFont typeface="+mj-lt"/>
              <a:buAutoNum type="arabicPeriod"/>
            </a:pPr>
            <a:r>
              <a:rPr lang="en-US" altLang="zh-TW" sz="2200" b="1" dirty="0" smtClean="0">
                <a:latin typeface="Times New Roman" panose="02020603050405020304" pitchFamily="18" charset="0"/>
                <a:ea typeface="標楷體" panose="03000509000000000000" pitchFamily="65" charset="-120"/>
                <a:cs typeface="Times New Roman" panose="02020603050405020304" pitchFamily="18" charset="0"/>
              </a:rPr>
              <a:t>99</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年監督報告中，</a:t>
            </a:r>
            <a:r>
              <a:rPr lang="zh-TW" altLang="en-US" sz="22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動物使用量</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及</a:t>
            </a:r>
            <a:r>
              <a:rPr lang="zh-TW" altLang="en-US" sz="22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死亡方式</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應依</a:t>
            </a:r>
            <a:r>
              <a:rPr lang="zh-TW" altLang="en-US" sz="22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實際狀況填寫</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，未執行之計畫應不列入使用動物數量中，動物試驗場有關實驗研究之設施坪數等修正後函報</a:t>
            </a:r>
            <a:r>
              <a:rPr lang="zh-TW" altLang="en-US" sz="2200" b="1" dirty="0" smtClean="0">
                <a:latin typeface="Times New Roman" panose="02020603050405020304" pitchFamily="18" charset="0"/>
                <a:ea typeface="標楷體" panose="03000509000000000000" pitchFamily="65" charset="-120"/>
                <a:cs typeface="Times New Roman" panose="02020603050405020304" pitchFamily="18" charset="0"/>
              </a:rPr>
              <a:t>農委會。</a:t>
            </a:r>
            <a:endParaRPr lang="en-US" altLang="zh-TW" sz="2200" b="1" dirty="0" smtClean="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nSpc>
                <a:spcPts val="3000"/>
              </a:lnSpc>
              <a:spcBef>
                <a:spcPts val="1800"/>
              </a:spcBef>
              <a:buFont typeface="+mj-lt"/>
              <a:buAutoNum type="arabicPeriod"/>
            </a:pPr>
            <a:r>
              <a:rPr lang="zh-TW" altLang="en-US" sz="22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實驗</a:t>
            </a:r>
            <a:r>
              <a:rPr lang="zh-TW" altLang="en-US" sz="22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動物安樂死</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用</a:t>
            </a:r>
            <a:r>
              <a:rPr lang="zh-TW" altLang="en-US" sz="22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乙醚</a:t>
            </a:r>
            <a:r>
              <a:rPr lang="zh-TW" altLang="en-US" sz="22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大小鼠）</a:t>
            </a:r>
            <a:r>
              <a:rPr lang="zh-TW" altLang="en-US" sz="2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頭部</a:t>
            </a:r>
            <a:r>
              <a:rPr lang="zh-TW" altLang="en-US" sz="22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敲擊（魚）</a:t>
            </a:r>
            <a:r>
              <a:rPr lang="zh-TW" altLang="en-US" sz="2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冰水急速</a:t>
            </a:r>
            <a:r>
              <a:rPr lang="zh-TW" altLang="en-US" sz="22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致死（魚）</a:t>
            </a:r>
            <a:r>
              <a:rPr lang="zh-TW" altLang="en-US" sz="2200" b="1" dirty="0" smtClean="0">
                <a:latin typeface="Times New Roman" panose="02020603050405020304" pitchFamily="18" charset="0"/>
                <a:ea typeface="標楷體" panose="03000509000000000000" pitchFamily="65" charset="-120"/>
                <a:cs typeface="Times New Roman" panose="02020603050405020304" pitchFamily="18" charset="0"/>
              </a:rPr>
              <a:t>等</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方法，較不符動物福祉，</a:t>
            </a:r>
            <a:r>
              <a:rPr lang="zh-TW" altLang="en-US" sz="2200" b="1" u="sng"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建議</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改用其他</a:t>
            </a:r>
            <a:r>
              <a:rPr lang="zh-TW" altLang="en-US" sz="2200" b="1" dirty="0" smtClean="0">
                <a:latin typeface="Times New Roman" panose="02020603050405020304" pitchFamily="18" charset="0"/>
                <a:ea typeface="標楷體" panose="03000509000000000000" pitchFamily="65" charset="-120"/>
                <a:cs typeface="Times New Roman" panose="02020603050405020304" pitchFamily="18" charset="0"/>
              </a:rPr>
              <a:t>方式。</a:t>
            </a:r>
            <a:endParaRPr lang="en-US" altLang="zh-TW" sz="2200" b="1" dirty="0" smtClean="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nSpc>
                <a:spcPts val="3000"/>
              </a:lnSpc>
              <a:spcBef>
                <a:spcPts val="1800"/>
              </a:spcBef>
              <a:buFont typeface="+mj-lt"/>
              <a:buAutoNum type="arabicPeriod"/>
            </a:pPr>
            <a:r>
              <a:rPr lang="zh-TW" altLang="en-US" sz="2200" b="1" dirty="0" smtClean="0">
                <a:latin typeface="Times New Roman" panose="02020603050405020304" pitchFamily="18" charset="0"/>
                <a:ea typeface="標楷體" panose="03000509000000000000" pitchFamily="65" charset="-120"/>
                <a:cs typeface="Times New Roman" panose="02020603050405020304" pitchFamily="18" charset="0"/>
              </a:rPr>
              <a:t>建議</a:t>
            </a:r>
            <a:r>
              <a:rPr lang="en-US" altLang="zh-TW" sz="22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IACUC</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應</a:t>
            </a:r>
            <a:r>
              <a:rPr lang="zh-TW" altLang="en-US" sz="22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確實掌握</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及</a:t>
            </a:r>
            <a:r>
              <a:rPr lang="zh-TW" altLang="en-US" sz="22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監督</a:t>
            </a:r>
            <a:r>
              <a:rPr lang="zh-TW" altLang="en-US" sz="22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執行中動物實驗計畫及動物用量</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b="1" u="sng"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動物實驗應於申請審查核可後再進行，以免</a:t>
            </a:r>
            <a:r>
              <a:rPr lang="zh-TW" altLang="en-US" sz="2200" b="1" u="sng" dirty="0" smtClean="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違法。</a:t>
            </a:r>
            <a:endParaRPr lang="zh-TW" altLang="en-US" sz="2200" b="1" u="sng"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nSpc>
                <a:spcPts val="3000"/>
              </a:lnSpc>
              <a:spcBef>
                <a:spcPts val="1800"/>
              </a:spcBef>
              <a:buFont typeface="+mj-lt"/>
              <a:buAutoNum type="arabicPeriod"/>
            </a:pPr>
            <a:r>
              <a:rPr lang="zh-TW" altLang="en-US" sz="2200" b="1" dirty="0" smtClean="0">
                <a:latin typeface="Times New Roman" panose="02020603050405020304" pitchFamily="18" charset="0"/>
                <a:ea typeface="標楷體" panose="03000509000000000000" pitchFamily="65" charset="-120"/>
                <a:cs typeface="Times New Roman" panose="02020603050405020304" pitchFamily="18" charset="0"/>
              </a:rPr>
              <a:t>嚙</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齒類動物部分未貼標示卡、動物攜出未登記、動物隻數與實際不符、溫度異常應加強通報機制、飼料儲存室溫度過高，宜</a:t>
            </a:r>
            <a:r>
              <a:rPr lang="zh-TW" altLang="en-US" sz="2200" b="1" dirty="0" smtClean="0">
                <a:latin typeface="Times New Roman" panose="02020603050405020304" pitchFamily="18" charset="0"/>
                <a:ea typeface="標楷體" panose="03000509000000000000" pitchFamily="65" charset="-120"/>
                <a:cs typeface="Times New Roman" panose="02020603050405020304" pitchFamily="18" charset="0"/>
              </a:rPr>
              <a:t>改善。</a:t>
            </a:r>
            <a:endParaRPr lang="en-US" altLang="zh-TW" sz="2200" b="1"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1281617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655" y="260648"/>
            <a:ext cx="9036496" cy="688608"/>
          </a:xfrm>
        </p:spPr>
        <p:txBody>
          <a:bodyPr>
            <a:normAutofit/>
          </a:bodyPr>
          <a:lstStyle/>
          <a:p>
            <a:r>
              <a:rPr lang="zh-TW" altLang="en-US" sz="3200" b="1" dirty="0" smtClean="0">
                <a:solidFill>
                  <a:srgbClr val="660066"/>
                </a:solidFill>
                <a:latin typeface="標楷體" pitchFamily="65" charset="-120"/>
                <a:ea typeface="標楷體" pitchFamily="65" charset="-120"/>
              </a:rPr>
              <a:t>動物</a:t>
            </a:r>
            <a:r>
              <a:rPr lang="zh-TW" altLang="en-US" sz="3200" b="1" dirty="0">
                <a:solidFill>
                  <a:srgbClr val="660066"/>
                </a:solidFill>
                <a:latin typeface="標楷體" pitchFamily="65" charset="-120"/>
                <a:ea typeface="標楷體" pitchFamily="65" charset="-120"/>
              </a:rPr>
              <a:t>科學應用機構實地查核（外部查核）</a:t>
            </a:r>
          </a:p>
        </p:txBody>
      </p:sp>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p110</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標題 1"/>
          <p:cNvSpPr txBox="1">
            <a:spLocks/>
          </p:cNvSpPr>
          <p:nvPr/>
        </p:nvSpPr>
        <p:spPr>
          <a:xfrm>
            <a:off x="342190" y="980728"/>
            <a:ext cx="8445624" cy="50405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2800" b="1" dirty="0" smtClean="0">
                <a:solidFill>
                  <a:srgbClr val="0033CC"/>
                </a:solidFill>
                <a:latin typeface="Times New Roman" panose="02020603050405020304" pitchFamily="18" charset="0"/>
                <a:ea typeface="標楷體" pitchFamily="65" charset="-120"/>
                <a:cs typeface="Times New Roman" panose="02020603050405020304" pitchFamily="18" charset="0"/>
              </a:rPr>
              <a:t>103</a:t>
            </a:r>
            <a:r>
              <a:rPr lang="zh-TW" altLang="en-US" sz="2800" b="1" dirty="0" smtClean="0">
                <a:solidFill>
                  <a:srgbClr val="0033CC"/>
                </a:solidFill>
                <a:latin typeface="Times New Roman" panose="02020603050405020304" pitchFamily="18" charset="0"/>
                <a:ea typeface="標楷體" pitchFamily="65" charset="-120"/>
                <a:cs typeface="Times New Roman" panose="02020603050405020304" pitchFamily="18" charset="0"/>
              </a:rPr>
              <a:t>年度</a:t>
            </a:r>
            <a:r>
              <a:rPr lang="zh-TW" altLang="en-US" sz="2800" b="1" dirty="0">
                <a:solidFill>
                  <a:srgbClr val="0033CC"/>
                </a:solidFill>
                <a:latin typeface="Times New Roman" panose="02020603050405020304" pitchFamily="18" charset="0"/>
                <a:ea typeface="標楷體" pitchFamily="65" charset="-120"/>
                <a:cs typeface="Times New Roman" panose="02020603050405020304" pitchFamily="18" charset="0"/>
              </a:rPr>
              <a:t>實驗動物科學應用機構實地查核之綜合</a:t>
            </a:r>
            <a:r>
              <a:rPr lang="zh-TW" altLang="en-US" sz="2800" b="1" dirty="0" smtClean="0">
                <a:solidFill>
                  <a:srgbClr val="0033CC"/>
                </a:solidFill>
                <a:latin typeface="Times New Roman" panose="02020603050405020304" pitchFamily="18" charset="0"/>
                <a:ea typeface="標楷體" pitchFamily="65" charset="-120"/>
                <a:cs typeface="Times New Roman" panose="02020603050405020304" pitchFamily="18" charset="0"/>
              </a:rPr>
              <a:t>評述</a:t>
            </a:r>
            <a:endParaRPr lang="zh-TW" altLang="en-US" sz="2800" b="1" dirty="0">
              <a:solidFill>
                <a:srgbClr val="0033CC"/>
              </a:solidFill>
              <a:latin typeface="Times New Roman" panose="02020603050405020304" pitchFamily="18" charset="0"/>
              <a:ea typeface="標楷體" pitchFamily="65" charset="-120"/>
              <a:cs typeface="Times New Roman" panose="02020603050405020304" pitchFamily="18" charset="0"/>
            </a:endParaRPr>
          </a:p>
        </p:txBody>
      </p:sp>
      <p:sp>
        <p:nvSpPr>
          <p:cNvPr id="8" name="內容版面配置區 2"/>
          <p:cNvSpPr>
            <a:spLocks noGrp="1"/>
          </p:cNvSpPr>
          <p:nvPr>
            <p:ph idx="1"/>
          </p:nvPr>
        </p:nvSpPr>
        <p:spPr>
          <a:xfrm>
            <a:off x="34712" y="1528799"/>
            <a:ext cx="2304256" cy="576064"/>
          </a:xfrm>
        </p:spPr>
        <p:txBody>
          <a:bodyPr>
            <a:noAutofit/>
          </a:bodyPr>
          <a:lstStyle/>
          <a:p>
            <a:pPr>
              <a:lnSpc>
                <a:spcPts val="3300"/>
              </a:lnSpc>
              <a:spcBef>
                <a:spcPts val="1200"/>
              </a:spcBef>
            </a:pPr>
            <a:r>
              <a:rPr lang="zh-TW" altLang="en-US" sz="2400" b="1" dirty="0" smtClean="0">
                <a:solidFill>
                  <a:srgbClr val="CC0099"/>
                </a:solidFill>
                <a:latin typeface="Times New Roman" panose="02020603050405020304" pitchFamily="18" charset="0"/>
                <a:ea typeface="標楷體"/>
                <a:cs typeface="Times New Roman" panose="02020603050405020304" pitchFamily="18" charset="0"/>
              </a:rPr>
              <a:t>須</a:t>
            </a:r>
            <a:r>
              <a:rPr lang="zh-TW" altLang="en-US" sz="2400" b="1" dirty="0">
                <a:solidFill>
                  <a:srgbClr val="CC0099"/>
                </a:solidFill>
                <a:latin typeface="Times New Roman" panose="02020603050405020304" pitchFamily="18" charset="0"/>
                <a:ea typeface="標楷體"/>
                <a:cs typeface="Times New Roman" panose="02020603050405020304" pitchFamily="18" charset="0"/>
              </a:rPr>
              <a:t>改善事項</a:t>
            </a:r>
            <a:endParaRPr lang="en-US" altLang="zh-TW" sz="2400" b="1" dirty="0" smtClean="0">
              <a:solidFill>
                <a:srgbClr val="CC0099"/>
              </a:solidFill>
              <a:latin typeface="Times New Roman" panose="02020603050405020304" pitchFamily="18" charset="0"/>
              <a:ea typeface="標楷體"/>
              <a:cs typeface="Times New Roman" panose="02020603050405020304" pitchFamily="18" charset="0"/>
            </a:endParaRPr>
          </a:p>
        </p:txBody>
      </p:sp>
      <p:graphicFrame>
        <p:nvGraphicFramePr>
          <p:cNvPr id="9" name="表格 8"/>
          <p:cNvGraphicFramePr>
            <a:graphicFrameLocks noGrp="1"/>
          </p:cNvGraphicFramePr>
          <p:nvPr>
            <p:extLst>
              <p:ext uri="{D42A27DB-BD31-4B8C-83A1-F6EECF244321}">
                <p14:modId xmlns:p14="http://schemas.microsoft.com/office/powerpoint/2010/main" val="2225207860"/>
              </p:ext>
            </p:extLst>
          </p:nvPr>
        </p:nvGraphicFramePr>
        <p:xfrm>
          <a:off x="101980" y="2204864"/>
          <a:ext cx="8712968" cy="3911600"/>
        </p:xfrm>
        <a:graphic>
          <a:graphicData uri="http://schemas.openxmlformats.org/drawingml/2006/table">
            <a:tbl>
              <a:tblPr firstRow="1" firstCol="1" bandRow="1"/>
              <a:tblGrid>
                <a:gridCol w="881752"/>
                <a:gridCol w="7831216"/>
              </a:tblGrid>
              <a:tr h="323592">
                <a:tc>
                  <a:txBody>
                    <a:bodyPr/>
                    <a:lstStyle/>
                    <a:p>
                      <a:pPr algn="ctr">
                        <a:lnSpc>
                          <a:spcPts val="2800"/>
                        </a:lnSpc>
                        <a:spcAft>
                          <a:spcPts val="0"/>
                        </a:spcAft>
                      </a:pPr>
                      <a:r>
                        <a:rPr lang="zh-TW" sz="2000" b="1" kern="100" dirty="0">
                          <a:effectLst/>
                          <a:latin typeface="Times New Roman"/>
                          <a:ea typeface="標楷體"/>
                        </a:rPr>
                        <a:t>單位</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800"/>
                        </a:lnSpc>
                        <a:spcAft>
                          <a:spcPts val="0"/>
                        </a:spcAft>
                      </a:pPr>
                      <a:r>
                        <a:rPr lang="en-US" sz="2000" b="1" kern="100" dirty="0">
                          <a:effectLst/>
                          <a:latin typeface="Times New Roman"/>
                          <a:ea typeface="標楷體"/>
                        </a:rPr>
                        <a:t>105</a:t>
                      </a:r>
                      <a:r>
                        <a:rPr lang="zh-TW" sz="2000" b="1" kern="100" dirty="0">
                          <a:effectLst/>
                          <a:latin typeface="Times New Roman"/>
                          <a:ea typeface="標楷體"/>
                        </a:rPr>
                        <a:t>年</a:t>
                      </a:r>
                      <a:r>
                        <a:rPr lang="en-US" sz="2000" b="1" kern="100" dirty="0">
                          <a:effectLst/>
                          <a:latin typeface="Times New Roman"/>
                          <a:ea typeface="標楷體"/>
                        </a:rPr>
                        <a:t>8</a:t>
                      </a:r>
                      <a:r>
                        <a:rPr lang="zh-TW" sz="2000" b="1" kern="100" dirty="0">
                          <a:effectLst/>
                          <a:latin typeface="Times New Roman"/>
                          <a:ea typeface="標楷體"/>
                        </a:rPr>
                        <a:t>月</a:t>
                      </a:r>
                      <a:r>
                        <a:rPr lang="en-US" sz="2000" b="1" kern="100" dirty="0">
                          <a:effectLst/>
                          <a:latin typeface="Times New Roman"/>
                          <a:ea typeface="標楷體"/>
                        </a:rPr>
                        <a:t>31</a:t>
                      </a:r>
                      <a:r>
                        <a:rPr lang="zh-TW" sz="2000" b="1" kern="100" dirty="0">
                          <a:effectLst/>
                          <a:latin typeface="Times New Roman"/>
                          <a:ea typeface="標楷體"/>
                        </a:rPr>
                        <a:t>日改善情形</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592">
                <a:tc gridSpan="2">
                  <a:txBody>
                    <a:bodyPr/>
                    <a:lstStyle/>
                    <a:p>
                      <a:pPr>
                        <a:lnSpc>
                          <a:spcPts val="2800"/>
                        </a:lnSpc>
                        <a:spcAft>
                          <a:spcPts val="0"/>
                        </a:spcAft>
                      </a:pPr>
                      <a:r>
                        <a:rPr lang="zh-TW" sz="2000" b="1" kern="100">
                          <a:solidFill>
                            <a:srgbClr val="FFFFFF"/>
                          </a:solidFill>
                          <a:effectLst/>
                          <a:latin typeface="Times New Roman"/>
                          <a:ea typeface="標楷體"/>
                        </a:rPr>
                        <a:t>軟體</a:t>
                      </a:r>
                      <a:endParaRPr lang="zh-TW" sz="2000" kern="1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zh-TW" altLang="en-US"/>
                    </a:p>
                  </a:txBody>
                  <a:tcPr/>
                </a:tc>
              </a:tr>
              <a:tr h="323592">
                <a:tc gridSpan="2">
                  <a:txBody>
                    <a:bodyPr/>
                    <a:lstStyle/>
                    <a:p>
                      <a:pPr marL="342900" lvl="0" indent="-342900">
                        <a:lnSpc>
                          <a:spcPts val="2800"/>
                        </a:lnSpc>
                        <a:spcAft>
                          <a:spcPts val="0"/>
                        </a:spcAft>
                        <a:buFont typeface="+mj-lt"/>
                        <a:buAutoNum type="arabicPeriod"/>
                      </a:pPr>
                      <a:r>
                        <a:rPr lang="zh-TW" sz="2000" b="1" kern="100">
                          <a:effectLst/>
                          <a:latin typeface="Times New Roman"/>
                          <a:ea typeface="標楷體"/>
                        </a:rPr>
                        <a:t>應定期進行動物實驗使用者及動物飼養管理人員教育訓練，並應留存紀錄。</a:t>
                      </a:r>
                      <a:endParaRPr lang="zh-TW" sz="2000" kern="1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hMerge="1">
                  <a:txBody>
                    <a:bodyPr/>
                    <a:lstStyle/>
                    <a:p>
                      <a:endParaRPr lang="zh-TW" altLang="en-US"/>
                    </a:p>
                  </a:txBody>
                  <a:tcPr/>
                </a:tc>
              </a:tr>
              <a:tr h="2773641">
                <a:tc>
                  <a:txBody>
                    <a:bodyPr/>
                    <a:lstStyle/>
                    <a:p>
                      <a:pPr algn="ctr">
                        <a:lnSpc>
                          <a:spcPts val="2800"/>
                        </a:lnSpc>
                        <a:spcAft>
                          <a:spcPts val="0"/>
                        </a:spcAft>
                      </a:pPr>
                      <a:r>
                        <a:rPr lang="en-US" sz="1600" b="1" kern="100" dirty="0">
                          <a:effectLst/>
                          <a:latin typeface="Times New Roman"/>
                          <a:ea typeface="標楷體"/>
                        </a:rPr>
                        <a:t>IACUC</a:t>
                      </a:r>
                      <a:endParaRPr lang="zh-TW" sz="16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ts val="2800"/>
                        </a:lnSpc>
                        <a:spcAft>
                          <a:spcPts val="0"/>
                        </a:spcAft>
                        <a:buFont typeface="+mj-lt"/>
                        <a:buAutoNum type="alphaUcPeriod"/>
                      </a:pPr>
                      <a:r>
                        <a:rPr lang="en-US" sz="2000" b="1" kern="100" dirty="0" smtClean="0">
                          <a:solidFill>
                            <a:schemeClr val="tx1"/>
                          </a:solidFill>
                          <a:effectLst/>
                          <a:latin typeface="Times New Roman"/>
                          <a:ea typeface="標楷體"/>
                        </a:rPr>
                        <a:t>IACUC</a:t>
                      </a:r>
                      <a:r>
                        <a:rPr lang="zh-TW" sz="2000" b="1" kern="100" dirty="0" smtClean="0">
                          <a:solidFill>
                            <a:schemeClr val="tx1"/>
                          </a:solidFill>
                          <a:effectLst/>
                          <a:latin typeface="Times New Roman"/>
                          <a:ea typeface="標楷體"/>
                        </a:rPr>
                        <a:t>於</a:t>
                      </a:r>
                      <a:r>
                        <a:rPr lang="en-US" sz="2000" b="1" kern="100" dirty="0" smtClean="0">
                          <a:solidFill>
                            <a:schemeClr val="tx1"/>
                          </a:solidFill>
                          <a:effectLst/>
                          <a:latin typeface="Times New Roman"/>
                          <a:ea typeface="標楷體"/>
                        </a:rPr>
                        <a:t>103</a:t>
                      </a:r>
                      <a:r>
                        <a:rPr lang="zh-TW" sz="2000" b="1" kern="100" dirty="0" smtClean="0">
                          <a:solidFill>
                            <a:schemeClr val="tx1"/>
                          </a:solidFill>
                          <a:effectLst/>
                          <a:latin typeface="Times New Roman"/>
                          <a:ea typeface="標楷體"/>
                        </a:rPr>
                        <a:t>年</a:t>
                      </a:r>
                      <a:r>
                        <a:rPr lang="en-US" sz="2000" b="1" kern="100" dirty="0" smtClean="0">
                          <a:solidFill>
                            <a:schemeClr val="tx1"/>
                          </a:solidFill>
                          <a:effectLst/>
                          <a:latin typeface="Times New Roman"/>
                          <a:ea typeface="標楷體"/>
                        </a:rPr>
                        <a:t>8</a:t>
                      </a:r>
                      <a:r>
                        <a:rPr lang="zh-TW" sz="2000" b="1" kern="100" dirty="0" smtClean="0">
                          <a:solidFill>
                            <a:schemeClr val="tx1"/>
                          </a:solidFill>
                          <a:effectLst/>
                          <a:latin typeface="Times New Roman"/>
                          <a:ea typeface="標楷體"/>
                        </a:rPr>
                        <a:t>月</a:t>
                      </a:r>
                      <a:r>
                        <a:rPr lang="en-US" sz="2000" b="1" kern="100" dirty="0" smtClean="0">
                          <a:solidFill>
                            <a:schemeClr val="tx1"/>
                          </a:solidFill>
                          <a:effectLst/>
                          <a:latin typeface="Times New Roman"/>
                          <a:ea typeface="標楷體"/>
                        </a:rPr>
                        <a:t>18</a:t>
                      </a:r>
                      <a:r>
                        <a:rPr lang="zh-TW" sz="2000" b="1" kern="100" dirty="0" smtClean="0">
                          <a:solidFill>
                            <a:schemeClr val="tx1"/>
                          </a:solidFill>
                          <a:effectLst/>
                          <a:latin typeface="Times New Roman"/>
                          <a:ea typeface="標楷體"/>
                        </a:rPr>
                        <a:t>日的會議</a:t>
                      </a:r>
                      <a:r>
                        <a:rPr lang="zh-TW" sz="2000" b="1" kern="100" dirty="0">
                          <a:solidFill>
                            <a:schemeClr val="tx1"/>
                          </a:solidFill>
                          <a:effectLst/>
                          <a:latin typeface="Times New Roman"/>
                          <a:ea typeface="標楷體"/>
                        </a:rPr>
                        <a:t>決議，全校使用動物實驗之教師及研究生（含教學、研究），</a:t>
                      </a:r>
                      <a:r>
                        <a:rPr lang="zh-TW" sz="2000" b="1" u="sng" kern="100" dirty="0">
                          <a:solidFill>
                            <a:schemeClr val="tx1"/>
                          </a:solidFill>
                          <a:effectLst/>
                          <a:latin typeface="Times New Roman"/>
                          <a:ea typeface="標楷體"/>
                        </a:rPr>
                        <a:t>研究生必須經由教育訓練合格核發證明，始得進行動物試驗</a:t>
                      </a:r>
                      <a:r>
                        <a:rPr lang="zh-TW" sz="2000" b="1" kern="100" dirty="0" smtClean="0">
                          <a:solidFill>
                            <a:schemeClr val="tx1"/>
                          </a:solidFill>
                          <a:effectLst/>
                          <a:latin typeface="Times New Roman"/>
                          <a:ea typeface="標楷體"/>
                        </a:rPr>
                        <a:t>。</a:t>
                      </a:r>
                      <a:r>
                        <a:rPr lang="zh-TW" altLang="en-US" sz="2000" b="1" kern="100" dirty="0" smtClean="0">
                          <a:solidFill>
                            <a:schemeClr val="tx1"/>
                          </a:solidFill>
                          <a:effectLst/>
                          <a:latin typeface="Times New Roman"/>
                          <a:ea typeface="標楷體"/>
                        </a:rPr>
                        <a:t>以下省略。</a:t>
                      </a:r>
                      <a:endParaRPr lang="en-US" altLang="zh-TW" sz="2000" b="1" kern="100" dirty="0" smtClean="0">
                        <a:solidFill>
                          <a:schemeClr val="tx1"/>
                        </a:solidFill>
                        <a:effectLst/>
                        <a:latin typeface="Times New Roman"/>
                        <a:ea typeface="標楷體"/>
                      </a:endParaRPr>
                    </a:p>
                    <a:p>
                      <a:pPr marL="342900" lvl="0" indent="-342900">
                        <a:lnSpc>
                          <a:spcPts val="2800"/>
                        </a:lnSpc>
                        <a:spcAft>
                          <a:spcPts val="0"/>
                        </a:spcAft>
                        <a:buFont typeface="+mj-lt"/>
                        <a:buAutoNum type="alphaUcPeriod"/>
                      </a:pPr>
                      <a:r>
                        <a:rPr lang="zh-TW" altLang="en-US" sz="2000" b="1" kern="100" dirty="0" smtClean="0">
                          <a:effectLst/>
                          <a:latin typeface="Times New Roman"/>
                          <a:ea typeface="標楷體"/>
                        </a:rPr>
                        <a:t>省略</a:t>
                      </a:r>
                      <a:r>
                        <a:rPr lang="en-US" sz="2000" b="1" kern="100" dirty="0" smtClean="0">
                          <a:effectLst/>
                          <a:latin typeface="Times New Roman"/>
                          <a:ea typeface="標楷體"/>
                        </a:rPr>
                        <a:t>IACUC</a:t>
                      </a:r>
                      <a:r>
                        <a:rPr lang="zh-TW" sz="2000" b="1" kern="100" dirty="0">
                          <a:effectLst/>
                          <a:latin typeface="Times New Roman"/>
                          <a:ea typeface="標楷體"/>
                        </a:rPr>
                        <a:t>在</a:t>
                      </a:r>
                      <a:r>
                        <a:rPr lang="en-US" sz="2000" b="1" kern="100" dirty="0">
                          <a:effectLst/>
                          <a:latin typeface="Times New Roman"/>
                          <a:ea typeface="標楷體"/>
                        </a:rPr>
                        <a:t>105</a:t>
                      </a:r>
                      <a:r>
                        <a:rPr lang="zh-TW" sz="2000" b="1" kern="100" dirty="0">
                          <a:effectLst/>
                          <a:latin typeface="Times New Roman"/>
                          <a:ea typeface="標楷體"/>
                        </a:rPr>
                        <a:t>學年度第</a:t>
                      </a:r>
                      <a:r>
                        <a:rPr lang="en-US" sz="2000" b="1" kern="100" dirty="0">
                          <a:effectLst/>
                          <a:latin typeface="Times New Roman"/>
                          <a:ea typeface="標楷體"/>
                        </a:rPr>
                        <a:t>1</a:t>
                      </a:r>
                      <a:r>
                        <a:rPr lang="zh-TW" sz="2000" b="1" kern="100" dirty="0">
                          <a:effectLst/>
                          <a:latin typeface="Times New Roman"/>
                          <a:ea typeface="標楷體"/>
                        </a:rPr>
                        <a:t>次會議決議，擬於</a:t>
                      </a:r>
                      <a:r>
                        <a:rPr lang="en-US" sz="2000" b="1" kern="100" dirty="0">
                          <a:solidFill>
                            <a:srgbClr val="0000FF"/>
                          </a:solidFill>
                          <a:effectLst/>
                          <a:latin typeface="Times New Roman"/>
                          <a:ea typeface="標楷體"/>
                        </a:rPr>
                        <a:t>105</a:t>
                      </a:r>
                      <a:r>
                        <a:rPr lang="zh-TW" sz="2000" b="1" kern="100" dirty="0">
                          <a:solidFill>
                            <a:srgbClr val="0000FF"/>
                          </a:solidFill>
                          <a:effectLst/>
                          <a:latin typeface="Times New Roman"/>
                          <a:ea typeface="標楷體"/>
                        </a:rPr>
                        <a:t>年新版</a:t>
                      </a:r>
                      <a:r>
                        <a:rPr lang="zh-TW" sz="2000" b="1" kern="100" dirty="0">
                          <a:effectLst/>
                          <a:latin typeface="Times New Roman"/>
                          <a:ea typeface="標楷體"/>
                        </a:rPr>
                        <a:t>的</a:t>
                      </a:r>
                      <a:r>
                        <a:rPr lang="zh-TW" sz="2000" b="1" kern="100" dirty="0">
                          <a:solidFill>
                            <a:srgbClr val="FF0000"/>
                          </a:solidFill>
                          <a:effectLst/>
                          <a:latin typeface="Times New Roman"/>
                          <a:ea typeface="標楷體"/>
                        </a:rPr>
                        <a:t>申請表</a:t>
                      </a:r>
                      <a:r>
                        <a:rPr lang="zh-TW" sz="2000" b="1" kern="100" dirty="0">
                          <a:effectLst/>
                          <a:latin typeface="Times New Roman"/>
                          <a:ea typeface="標楷體"/>
                        </a:rPr>
                        <a:t>加註</a:t>
                      </a:r>
                      <a:r>
                        <a:rPr lang="zh-TW" sz="2000" b="1" u="sng" kern="100" dirty="0">
                          <a:solidFill>
                            <a:srgbClr val="FF00FF"/>
                          </a:solidFill>
                          <a:effectLst/>
                          <a:latin typeface="Times New Roman"/>
                          <a:ea typeface="標楷體"/>
                        </a:rPr>
                        <a:t>至少需有</a:t>
                      </a:r>
                      <a:r>
                        <a:rPr lang="en-US" sz="2000" b="1" u="sng" kern="100" dirty="0">
                          <a:solidFill>
                            <a:srgbClr val="FF00FF"/>
                          </a:solidFill>
                          <a:effectLst/>
                          <a:latin typeface="Times New Roman"/>
                          <a:ea typeface="標楷體"/>
                        </a:rPr>
                        <a:t>1</a:t>
                      </a:r>
                      <a:r>
                        <a:rPr lang="zh-TW" sz="2000" b="1" u="sng" kern="100" dirty="0">
                          <a:solidFill>
                            <a:srgbClr val="FF00FF"/>
                          </a:solidFill>
                          <a:effectLst/>
                          <a:latin typeface="Times New Roman"/>
                          <a:ea typeface="標楷體"/>
                        </a:rPr>
                        <a:t>名負責進行動物實驗人員取得本委員會或國內外動物實驗相關訓練證明才會收件</a:t>
                      </a:r>
                      <a:r>
                        <a:rPr lang="zh-TW" sz="2000" b="1" kern="100" dirty="0">
                          <a:effectLst/>
                          <a:latin typeface="Times New Roman"/>
                          <a:ea typeface="標楷體"/>
                        </a:rPr>
                        <a:t>。同時決議在</a:t>
                      </a:r>
                      <a:r>
                        <a:rPr lang="en-US" sz="2000" b="1" kern="100" dirty="0">
                          <a:effectLst/>
                          <a:latin typeface="Times New Roman"/>
                          <a:ea typeface="標楷體"/>
                        </a:rPr>
                        <a:t>105</a:t>
                      </a:r>
                      <a:r>
                        <a:rPr lang="zh-TW" sz="2000" b="1" kern="100" dirty="0">
                          <a:effectLst/>
                          <a:latin typeface="Times New Roman"/>
                          <a:ea typeface="標楷體"/>
                        </a:rPr>
                        <a:t>學年度起，教育訓練需經</a:t>
                      </a:r>
                      <a:r>
                        <a:rPr lang="zh-TW" sz="2000" b="1" kern="100" dirty="0">
                          <a:solidFill>
                            <a:srgbClr val="FF0000"/>
                          </a:solidFill>
                          <a:effectLst/>
                          <a:latin typeface="Times New Roman"/>
                          <a:ea typeface="標楷體"/>
                        </a:rPr>
                        <a:t>考試合格</a:t>
                      </a:r>
                      <a:r>
                        <a:rPr lang="zh-TW" sz="2000" b="1" kern="100" dirty="0">
                          <a:effectLst/>
                          <a:latin typeface="Times New Roman"/>
                          <a:ea typeface="標楷體"/>
                        </a:rPr>
                        <a:t>才能取得</a:t>
                      </a:r>
                      <a:r>
                        <a:rPr lang="zh-TW" sz="2000" b="1" kern="100" dirty="0">
                          <a:solidFill>
                            <a:srgbClr val="008000"/>
                          </a:solidFill>
                          <a:effectLst/>
                          <a:latin typeface="Times New Roman"/>
                          <a:ea typeface="標楷體"/>
                        </a:rPr>
                        <a:t>研習證明</a:t>
                      </a:r>
                      <a:r>
                        <a:rPr lang="zh-TW" sz="2000" b="1" kern="100" dirty="0" smtClean="0">
                          <a:effectLst/>
                          <a:latin typeface="Times New Roman"/>
                          <a:ea typeface="標楷體"/>
                        </a:rPr>
                        <a:t>。</a:t>
                      </a:r>
                      <a:endParaRPr lang="en-US" altLang="zh-TW" sz="2000" b="1" kern="100" dirty="0" smtClean="0">
                        <a:effectLst/>
                        <a:latin typeface="Times New Roman"/>
                        <a:ea typeface="標楷體"/>
                      </a:endParaRPr>
                    </a:p>
                    <a:p>
                      <a:pPr marL="342900" marR="0" lvl="0" indent="-342900" algn="l" defTabSz="914400" rtl="0" eaLnBrk="1" fontAlgn="auto" latinLnBrk="0" hangingPunct="1">
                        <a:lnSpc>
                          <a:spcPts val="2800"/>
                        </a:lnSpc>
                        <a:spcBef>
                          <a:spcPts val="0"/>
                        </a:spcBef>
                        <a:spcAft>
                          <a:spcPts val="0"/>
                        </a:spcAft>
                        <a:buClrTx/>
                        <a:buSzTx/>
                        <a:buFont typeface="+mj-lt"/>
                        <a:buAutoNum type="alphaUcPeriod"/>
                        <a:tabLst/>
                        <a:defRPr/>
                      </a:pPr>
                      <a:r>
                        <a:rPr lang="zh-TW" altLang="zh-TW" sz="2000" b="1" kern="100" dirty="0" smtClean="0">
                          <a:effectLst/>
                          <a:latin typeface="Times New Roman"/>
                          <a:ea typeface="標楷體"/>
                        </a:rPr>
                        <a:t>相關教育訓練資料有</a:t>
                      </a:r>
                      <a:r>
                        <a:rPr lang="zh-TW" altLang="zh-TW" sz="2000" b="1" u="sng" kern="100" dirty="0" smtClean="0">
                          <a:solidFill>
                            <a:srgbClr val="FF0000"/>
                          </a:solidFill>
                          <a:effectLst/>
                          <a:latin typeface="Times New Roman"/>
                          <a:ea typeface="標楷體"/>
                        </a:rPr>
                        <a:t>上傳至網頁公告</a:t>
                      </a:r>
                      <a:r>
                        <a:rPr lang="zh-TW" altLang="zh-TW" sz="2000" b="1" kern="100" dirty="0" smtClean="0">
                          <a:effectLst/>
                          <a:latin typeface="Times New Roman"/>
                          <a:ea typeface="標楷體"/>
                        </a:rPr>
                        <a:t>及提供有興趣的人隨時使用。</a:t>
                      </a:r>
                      <a:endParaRPr lang="zh-TW" altLang="zh-TW" sz="2000" kern="100" dirty="0" smtClean="0">
                        <a:effectLst/>
                        <a:latin typeface="Times New Roman"/>
                        <a:ea typeface="+mn-e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784085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格 7"/>
          <p:cNvGraphicFramePr>
            <a:graphicFrameLocks noGrp="1"/>
          </p:cNvGraphicFramePr>
          <p:nvPr>
            <p:extLst>
              <p:ext uri="{D42A27DB-BD31-4B8C-83A1-F6EECF244321}">
                <p14:modId xmlns:p14="http://schemas.microsoft.com/office/powerpoint/2010/main" val="1100386462"/>
              </p:ext>
            </p:extLst>
          </p:nvPr>
        </p:nvGraphicFramePr>
        <p:xfrm>
          <a:off x="323528" y="340568"/>
          <a:ext cx="8784976" cy="6400800"/>
        </p:xfrm>
        <a:graphic>
          <a:graphicData uri="http://schemas.openxmlformats.org/drawingml/2006/table">
            <a:tbl>
              <a:tblPr firstRow="1" firstCol="1" bandRow="1"/>
              <a:tblGrid>
                <a:gridCol w="889039"/>
                <a:gridCol w="7895937"/>
              </a:tblGrid>
              <a:tr h="213360">
                <a:tc>
                  <a:txBody>
                    <a:bodyPr/>
                    <a:lstStyle/>
                    <a:p>
                      <a:pPr algn="ctr">
                        <a:lnSpc>
                          <a:spcPts val="2800"/>
                        </a:lnSpc>
                        <a:spcAft>
                          <a:spcPts val="0"/>
                        </a:spcAft>
                      </a:pPr>
                      <a:r>
                        <a:rPr lang="zh-TW" sz="2000" b="1" kern="100" dirty="0">
                          <a:effectLst/>
                          <a:latin typeface="Times New Roman"/>
                          <a:ea typeface="標楷體"/>
                        </a:rPr>
                        <a:t>單位</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800"/>
                        </a:lnSpc>
                        <a:spcAft>
                          <a:spcPts val="0"/>
                        </a:spcAft>
                      </a:pPr>
                      <a:r>
                        <a:rPr lang="en-US" sz="2000" b="1" kern="100" dirty="0">
                          <a:effectLst/>
                          <a:latin typeface="Times New Roman"/>
                          <a:ea typeface="標楷體"/>
                        </a:rPr>
                        <a:t>105</a:t>
                      </a:r>
                      <a:r>
                        <a:rPr lang="zh-TW" sz="2000" b="1" kern="100" dirty="0">
                          <a:effectLst/>
                          <a:latin typeface="Times New Roman"/>
                          <a:ea typeface="標楷體"/>
                        </a:rPr>
                        <a:t>年</a:t>
                      </a:r>
                      <a:r>
                        <a:rPr lang="en-US" sz="2000" b="1" kern="100" dirty="0">
                          <a:effectLst/>
                          <a:latin typeface="Times New Roman"/>
                          <a:ea typeface="標楷體"/>
                        </a:rPr>
                        <a:t>8</a:t>
                      </a:r>
                      <a:r>
                        <a:rPr lang="zh-TW" sz="2000" b="1" kern="100" dirty="0">
                          <a:effectLst/>
                          <a:latin typeface="Times New Roman"/>
                          <a:ea typeface="標楷體"/>
                        </a:rPr>
                        <a:t>月</a:t>
                      </a:r>
                      <a:r>
                        <a:rPr lang="en-US" sz="2000" b="1" kern="100" dirty="0">
                          <a:effectLst/>
                          <a:latin typeface="Times New Roman"/>
                          <a:ea typeface="標楷體"/>
                        </a:rPr>
                        <a:t>31</a:t>
                      </a:r>
                      <a:r>
                        <a:rPr lang="zh-TW" sz="2000" b="1" kern="100" dirty="0">
                          <a:effectLst/>
                          <a:latin typeface="Times New Roman"/>
                          <a:ea typeface="標楷體"/>
                        </a:rPr>
                        <a:t>日改善情形</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360">
                <a:tc gridSpan="2">
                  <a:txBody>
                    <a:bodyPr/>
                    <a:lstStyle/>
                    <a:p>
                      <a:pPr>
                        <a:lnSpc>
                          <a:spcPts val="2800"/>
                        </a:lnSpc>
                        <a:spcAft>
                          <a:spcPts val="0"/>
                        </a:spcAft>
                      </a:pPr>
                      <a:r>
                        <a:rPr lang="zh-TW" sz="2000" b="1" kern="100" dirty="0">
                          <a:solidFill>
                            <a:srgbClr val="FFFFFF"/>
                          </a:solidFill>
                          <a:effectLst/>
                          <a:latin typeface="Times New Roman"/>
                          <a:ea typeface="標楷體"/>
                        </a:rPr>
                        <a:t>軟體</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zh-TW" altLang="en-US"/>
                    </a:p>
                  </a:txBody>
                  <a:tcPr/>
                </a:tc>
              </a:tr>
              <a:tr h="213360">
                <a:tc gridSpan="2">
                  <a:txBody>
                    <a:bodyPr/>
                    <a:lstStyle/>
                    <a:p>
                      <a:pPr marL="342900" lvl="0" indent="-342900">
                        <a:lnSpc>
                          <a:spcPts val="2800"/>
                        </a:lnSpc>
                        <a:spcAft>
                          <a:spcPts val="0"/>
                        </a:spcAft>
                        <a:buFont typeface="+mj-lt"/>
                        <a:buAutoNum type="arabicPeriod" startAt="2"/>
                      </a:pPr>
                      <a:r>
                        <a:rPr lang="zh-TW" sz="2000" b="1" kern="100" dirty="0">
                          <a:effectLst/>
                          <a:latin typeface="Times New Roman"/>
                          <a:ea typeface="標楷體"/>
                        </a:rPr>
                        <a:t>動物房應</a:t>
                      </a:r>
                      <a:r>
                        <a:rPr lang="zh-TW" sz="2000" b="1" kern="100" dirty="0">
                          <a:solidFill>
                            <a:srgbClr val="0000FF"/>
                          </a:solidFill>
                          <a:effectLst/>
                          <a:latin typeface="Times New Roman"/>
                          <a:ea typeface="標楷體"/>
                        </a:rPr>
                        <a:t>逐次記錄動物輸入品種、數量</a:t>
                      </a:r>
                      <a:r>
                        <a:rPr lang="zh-TW" sz="2000" b="1" kern="100" dirty="0">
                          <a:effectLst/>
                          <a:latin typeface="Times New Roman"/>
                          <a:ea typeface="標楷體"/>
                        </a:rPr>
                        <a:t>等資料，以利管控實際使用數量及動物品種之正確性。</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hMerge="1">
                  <a:txBody>
                    <a:bodyPr/>
                    <a:lstStyle/>
                    <a:p>
                      <a:endParaRPr lang="zh-TW" altLang="en-US"/>
                    </a:p>
                  </a:txBody>
                  <a:tcPr/>
                </a:tc>
              </a:tr>
              <a:tr h="419100">
                <a:tc>
                  <a:txBody>
                    <a:bodyPr/>
                    <a:lstStyle/>
                    <a:p>
                      <a:pPr algn="ctr">
                        <a:lnSpc>
                          <a:spcPts val="2800"/>
                        </a:lnSpc>
                        <a:spcAft>
                          <a:spcPts val="0"/>
                        </a:spcAft>
                      </a:pPr>
                      <a:r>
                        <a:rPr lang="en-US" sz="1800" b="1" kern="100" dirty="0">
                          <a:effectLst/>
                          <a:latin typeface="Times New Roman"/>
                          <a:ea typeface="標楷體"/>
                        </a:rPr>
                        <a:t>B1</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生技館</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 </a:t>
                      </a:r>
                      <a:endParaRPr lang="zh-TW" sz="2000" kern="100" dirty="0">
                        <a:effectLst/>
                        <a:latin typeface="Times New Roman"/>
                        <a:ea typeface="新細明體"/>
                      </a:endParaRPr>
                    </a:p>
                    <a:p>
                      <a:pPr marL="342900" lvl="0" indent="-342900">
                        <a:lnSpc>
                          <a:spcPts val="2800"/>
                        </a:lnSpc>
                        <a:spcAft>
                          <a:spcPts val="0"/>
                        </a:spcAft>
                        <a:buFont typeface="+mj-lt"/>
                        <a:buAutoNum type="alphaUcPeriod"/>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B1-005</a:t>
                      </a:r>
                      <a:r>
                        <a:rPr lang="zh-TW" sz="2000" b="1" u="sng" kern="100" dirty="0">
                          <a:effectLst/>
                          <a:latin typeface="Times New Roman"/>
                          <a:ea typeface="標楷體"/>
                        </a:rPr>
                        <a:t>動物舍房之</a:t>
                      </a:r>
                      <a:r>
                        <a:rPr lang="zh-TW" sz="2000" b="1" u="sng" kern="100" dirty="0">
                          <a:solidFill>
                            <a:srgbClr val="FF0000"/>
                          </a:solidFill>
                          <a:effectLst/>
                          <a:latin typeface="Times New Roman"/>
                          <a:ea typeface="標楷體"/>
                        </a:rPr>
                        <a:t>動物數量與品種紀錄</a:t>
                      </a:r>
                      <a:r>
                        <a:rPr lang="zh-TW" sz="2000" b="1" u="sng" kern="100" dirty="0">
                          <a:solidFill>
                            <a:srgbClr val="0000FF"/>
                          </a:solidFill>
                          <a:effectLst/>
                          <a:latin typeface="Times New Roman"/>
                          <a:ea typeface="標楷體"/>
                        </a:rPr>
                        <a:t>工作通則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mj-lt"/>
                        <a:buAutoNum type="alphaUcPeriod"/>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B1-005-T01</a:t>
                      </a:r>
                      <a:r>
                        <a:rPr lang="zh-TW" sz="2000" b="1" u="sng" kern="100" dirty="0">
                          <a:effectLst/>
                          <a:latin typeface="Times New Roman"/>
                          <a:ea typeface="標楷體"/>
                        </a:rPr>
                        <a:t>動物舍房</a:t>
                      </a:r>
                      <a:r>
                        <a:rPr lang="zh-TW" sz="2000" b="1" u="sng" kern="100" dirty="0">
                          <a:solidFill>
                            <a:srgbClr val="FF0000"/>
                          </a:solidFill>
                          <a:effectLst/>
                          <a:latin typeface="Times New Roman"/>
                          <a:ea typeface="標楷體"/>
                        </a:rPr>
                        <a:t>動物數量與品種紀錄</a:t>
                      </a:r>
                      <a:r>
                        <a:rPr lang="zh-TW" sz="2000" b="1" u="sng" kern="100" dirty="0">
                          <a:solidFill>
                            <a:srgbClr val="0000FF"/>
                          </a:solidFill>
                          <a:effectLst/>
                          <a:latin typeface="Times New Roman"/>
                          <a:ea typeface="標楷體"/>
                        </a:rPr>
                        <a:t>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419100">
                <a:tc>
                  <a:txBody>
                    <a:bodyPr/>
                    <a:lstStyle/>
                    <a:p>
                      <a:pPr algn="ctr">
                        <a:lnSpc>
                          <a:spcPts val="2800"/>
                        </a:lnSpc>
                        <a:spcAft>
                          <a:spcPts val="0"/>
                        </a:spcAft>
                      </a:pPr>
                      <a:r>
                        <a:rPr lang="en-US" sz="1800" b="1" kern="100" dirty="0">
                          <a:effectLst/>
                          <a:latin typeface="Times New Roman"/>
                          <a:ea typeface="標楷體"/>
                        </a:rPr>
                        <a:t>B2</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生農館</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 </a:t>
                      </a:r>
                      <a:endParaRPr lang="zh-TW" sz="2000" kern="100" dirty="0">
                        <a:effectLst/>
                        <a:latin typeface="Times New Roman"/>
                        <a:ea typeface="新細明體"/>
                      </a:endParaRPr>
                    </a:p>
                    <a:p>
                      <a:pPr marL="342900" lvl="0" indent="-342900">
                        <a:lnSpc>
                          <a:spcPts val="2800"/>
                        </a:lnSpc>
                        <a:spcAft>
                          <a:spcPts val="0"/>
                        </a:spcAft>
                        <a:buFont typeface="+mj-lt"/>
                        <a:buAutoNum type="alphaUcPeriod"/>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B2-007</a:t>
                      </a:r>
                      <a:r>
                        <a:rPr lang="zh-TW" sz="2000" b="1" u="sng" kern="100" dirty="0">
                          <a:effectLst/>
                          <a:latin typeface="Times New Roman"/>
                          <a:ea typeface="標楷體"/>
                        </a:rPr>
                        <a:t>動物舍房</a:t>
                      </a:r>
                      <a:r>
                        <a:rPr lang="zh-TW" sz="2000" b="1" u="sng" kern="100" dirty="0">
                          <a:solidFill>
                            <a:srgbClr val="FF0000"/>
                          </a:solidFill>
                          <a:effectLst/>
                          <a:latin typeface="Times New Roman"/>
                          <a:ea typeface="標楷體"/>
                        </a:rPr>
                        <a:t>動物數量紀錄</a:t>
                      </a:r>
                      <a:r>
                        <a:rPr lang="zh-TW" sz="2000" b="1" u="sng" kern="100" dirty="0">
                          <a:solidFill>
                            <a:srgbClr val="0000FF"/>
                          </a:solidFill>
                          <a:effectLst/>
                          <a:latin typeface="Times New Roman"/>
                          <a:ea typeface="標楷體"/>
                        </a:rPr>
                        <a:t>工作通則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mj-lt"/>
                        <a:buAutoNum type="alphaUcPeriod"/>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B2-007-T01</a:t>
                      </a:r>
                      <a:r>
                        <a:rPr lang="zh-TW" sz="2000" b="1" u="sng" kern="100" dirty="0">
                          <a:effectLst/>
                          <a:latin typeface="Times New Roman"/>
                          <a:ea typeface="標楷體"/>
                        </a:rPr>
                        <a:t>動物舍房</a:t>
                      </a:r>
                      <a:r>
                        <a:rPr lang="zh-TW" sz="2000" b="1" u="sng" kern="100" dirty="0">
                          <a:solidFill>
                            <a:srgbClr val="FF0000"/>
                          </a:solidFill>
                          <a:effectLst/>
                          <a:latin typeface="Times New Roman"/>
                          <a:ea typeface="標楷體"/>
                        </a:rPr>
                        <a:t>動物隻數</a:t>
                      </a:r>
                      <a:r>
                        <a:rPr lang="zh-TW" sz="2000" b="1" u="sng" kern="100" dirty="0">
                          <a:solidFill>
                            <a:srgbClr val="0000FF"/>
                          </a:solidFill>
                          <a:effectLst/>
                          <a:latin typeface="Times New Roman"/>
                          <a:ea typeface="標楷體"/>
                        </a:rPr>
                        <a:t>記錄表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20980">
                <a:tc>
                  <a:txBody>
                    <a:bodyPr/>
                    <a:lstStyle/>
                    <a:p>
                      <a:pPr algn="ctr">
                        <a:lnSpc>
                          <a:spcPts val="2800"/>
                        </a:lnSpc>
                        <a:spcAft>
                          <a:spcPts val="0"/>
                        </a:spcAft>
                      </a:pPr>
                      <a:r>
                        <a:rPr lang="en-US" sz="1800" b="1" kern="100" dirty="0">
                          <a:effectLst/>
                          <a:latin typeface="Times New Roman"/>
                          <a:ea typeface="標楷體"/>
                        </a:rPr>
                        <a:t>C1</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禽類</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 </a:t>
                      </a:r>
                      <a:endParaRPr lang="zh-TW" sz="2000" kern="100" dirty="0">
                        <a:effectLst/>
                        <a:latin typeface="Times New Roman"/>
                        <a:ea typeface="新細明體"/>
                      </a:endParaRPr>
                    </a:p>
                    <a:p>
                      <a:pPr marL="342900" lvl="0" indent="-342900">
                        <a:lnSpc>
                          <a:spcPts val="2800"/>
                        </a:lnSpc>
                        <a:spcAft>
                          <a:spcPts val="0"/>
                        </a:spcAft>
                        <a:buFont typeface="+mj-lt"/>
                        <a:buAutoNum type="alphaUcPeriod"/>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C1-003</a:t>
                      </a:r>
                      <a:r>
                        <a:rPr lang="zh-TW" sz="2000" b="1" u="sng" kern="100" dirty="0">
                          <a:effectLst/>
                          <a:latin typeface="Times New Roman"/>
                          <a:ea typeface="標楷體"/>
                        </a:rPr>
                        <a:t>動物舍房</a:t>
                      </a:r>
                      <a:r>
                        <a:rPr lang="zh-TW" sz="2000" b="1" u="sng" kern="100" dirty="0">
                          <a:solidFill>
                            <a:srgbClr val="FF0000"/>
                          </a:solidFill>
                          <a:effectLst/>
                          <a:latin typeface="Times New Roman"/>
                          <a:ea typeface="標楷體"/>
                        </a:rPr>
                        <a:t>動物數量紀錄</a:t>
                      </a:r>
                      <a:r>
                        <a:rPr lang="zh-TW" sz="2000" b="1" u="sng" kern="100" dirty="0">
                          <a:solidFill>
                            <a:srgbClr val="0000FF"/>
                          </a:solidFill>
                          <a:effectLst/>
                          <a:latin typeface="Times New Roman"/>
                          <a:ea typeface="標楷體"/>
                        </a:rPr>
                        <a:t>工作通則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mj-lt"/>
                        <a:buAutoNum type="alphaUcPeriod"/>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C1-003-T01</a:t>
                      </a:r>
                      <a:r>
                        <a:rPr lang="zh-TW" sz="2000" b="1" u="sng" kern="100" dirty="0">
                          <a:effectLst/>
                          <a:latin typeface="Times New Roman"/>
                          <a:ea typeface="標楷體"/>
                        </a:rPr>
                        <a:t>動物舍房</a:t>
                      </a:r>
                      <a:r>
                        <a:rPr lang="zh-TW" sz="2000" b="1" u="sng" kern="100" dirty="0">
                          <a:solidFill>
                            <a:srgbClr val="FF0000"/>
                          </a:solidFill>
                          <a:effectLst/>
                          <a:latin typeface="Times New Roman"/>
                          <a:ea typeface="標楷體"/>
                        </a:rPr>
                        <a:t>動物隻數紀錄</a:t>
                      </a:r>
                      <a:r>
                        <a:rPr lang="zh-TW" sz="2000" b="1" u="sng" kern="100" dirty="0">
                          <a:solidFill>
                            <a:srgbClr val="0000FF"/>
                          </a:solidFill>
                          <a:effectLst/>
                          <a:latin typeface="Times New Roman"/>
                          <a:ea typeface="標楷體"/>
                        </a:rPr>
                        <a:t>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r h="173990">
                <a:tc>
                  <a:txBody>
                    <a:bodyPr/>
                    <a:lstStyle/>
                    <a:p>
                      <a:pPr algn="ctr">
                        <a:lnSpc>
                          <a:spcPts val="2800"/>
                        </a:lnSpc>
                        <a:spcAft>
                          <a:spcPts val="0"/>
                        </a:spcAft>
                      </a:pPr>
                      <a:r>
                        <a:rPr lang="en-US" sz="1800" b="1" kern="100" dirty="0">
                          <a:effectLst/>
                          <a:latin typeface="Times New Roman"/>
                          <a:ea typeface="標楷體"/>
                        </a:rPr>
                        <a:t>A1</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水生</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nSpc>
                          <a:spcPts val="2800"/>
                        </a:lnSpc>
                        <a:spcAft>
                          <a:spcPts val="0"/>
                        </a:spcAft>
                      </a:pPr>
                      <a:r>
                        <a:rPr lang="zh-TW" sz="2000" b="1" kern="100" dirty="0">
                          <a:effectLst/>
                          <a:latin typeface="Times New Roman"/>
                          <a:ea typeface="標楷體"/>
                        </a:rPr>
                        <a:t>原已有動物品種及數量輸入輸出記錄，經建議將更詳實地紀錄動物品種（英文學名），且已建立及執行下列相關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a:t>
                      </a:r>
                      <a:endParaRPr lang="zh-TW" sz="2000" kern="100" dirty="0">
                        <a:effectLst/>
                        <a:latin typeface="Times New Roman"/>
                        <a:ea typeface="新細明體"/>
                      </a:endParaRPr>
                    </a:p>
                    <a:p>
                      <a:pPr marL="342900" lvl="0" indent="-342900">
                        <a:lnSpc>
                          <a:spcPts val="2800"/>
                        </a:lnSpc>
                        <a:spcAft>
                          <a:spcPts val="0"/>
                        </a:spcAft>
                        <a:buFont typeface="+mj-lt"/>
                        <a:buAutoNum type="alphaUcPeriod"/>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A1-002</a:t>
                      </a:r>
                      <a:r>
                        <a:rPr lang="zh-TW" sz="2000" b="1" u="sng" kern="100" dirty="0">
                          <a:effectLst/>
                          <a:latin typeface="Times New Roman"/>
                          <a:ea typeface="標楷體"/>
                        </a:rPr>
                        <a:t>水生動物舍房</a:t>
                      </a:r>
                      <a:r>
                        <a:rPr lang="zh-TW" sz="2000" b="1" u="sng" kern="100" dirty="0">
                          <a:solidFill>
                            <a:srgbClr val="FF0000"/>
                          </a:solidFill>
                          <a:effectLst/>
                          <a:latin typeface="Times New Roman"/>
                          <a:ea typeface="標楷體"/>
                        </a:rPr>
                        <a:t>動物數量紀錄</a:t>
                      </a:r>
                      <a:r>
                        <a:rPr lang="zh-TW" sz="2000" b="1" u="sng" kern="100" dirty="0">
                          <a:solidFill>
                            <a:srgbClr val="0000FF"/>
                          </a:solidFill>
                          <a:effectLst/>
                          <a:latin typeface="Times New Roman"/>
                          <a:ea typeface="標楷體"/>
                        </a:rPr>
                        <a:t>工作通則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mj-lt"/>
                        <a:buAutoNum type="alphaUcPeriod"/>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A1-002-T01</a:t>
                      </a:r>
                      <a:r>
                        <a:rPr lang="zh-TW" sz="2000" b="1" u="sng" kern="100" dirty="0">
                          <a:effectLst/>
                          <a:latin typeface="Times New Roman"/>
                          <a:ea typeface="標楷體"/>
                        </a:rPr>
                        <a:t>水生動物舍房</a:t>
                      </a:r>
                      <a:r>
                        <a:rPr lang="zh-TW" sz="2000" b="1" u="sng" kern="100" dirty="0">
                          <a:solidFill>
                            <a:srgbClr val="FF0000"/>
                          </a:solidFill>
                          <a:effectLst/>
                          <a:latin typeface="Times New Roman"/>
                          <a:ea typeface="標楷體"/>
                        </a:rPr>
                        <a:t>動物隻數</a:t>
                      </a:r>
                      <a:r>
                        <a:rPr lang="zh-TW" sz="2000" b="1" u="sng" kern="100" dirty="0">
                          <a:solidFill>
                            <a:srgbClr val="0000FF"/>
                          </a:solidFill>
                          <a:effectLst/>
                          <a:latin typeface="Times New Roman"/>
                          <a:ea typeface="標楷體"/>
                        </a:rPr>
                        <a:t>紀錄表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bl>
          </a:graphicData>
        </a:graphic>
      </p:graphicFrame>
      <p:sp>
        <p:nvSpPr>
          <p:cNvPr id="4"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p110</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文字方塊 1"/>
          <p:cNvSpPr txBox="1"/>
          <p:nvPr/>
        </p:nvSpPr>
        <p:spPr>
          <a:xfrm>
            <a:off x="9331" y="1095691"/>
            <a:ext cx="288000" cy="324000"/>
          </a:xfrm>
          <a:prstGeom prst="rect">
            <a:avLst/>
          </a:prstGeom>
          <a:solidFill>
            <a:srgbClr val="FFC000"/>
          </a:solidFill>
        </p:spPr>
        <p:txBody>
          <a:bodyPr wrap="none" rtlCol="0" anchor="ctr">
            <a:spAutoFit/>
          </a:bodyPr>
          <a:lstStyle/>
          <a:p>
            <a:pPr algn="ctr">
              <a:lnSpc>
                <a:spcPts val="1000"/>
              </a:lnSpc>
            </a:pP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0105302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2"/>
          <p:cNvSpPr txBox="1">
            <a:spLocks/>
          </p:cNvSpPr>
          <p:nvPr/>
        </p:nvSpPr>
        <p:spPr>
          <a:xfrm>
            <a:off x="7010400" y="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p111</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文字方塊 6"/>
          <p:cNvSpPr txBox="1"/>
          <p:nvPr/>
        </p:nvSpPr>
        <p:spPr>
          <a:xfrm>
            <a:off x="844" y="827064"/>
            <a:ext cx="288000" cy="236603"/>
          </a:xfrm>
          <a:prstGeom prst="rect">
            <a:avLst/>
          </a:prstGeom>
          <a:solidFill>
            <a:srgbClr val="FFC000"/>
          </a:solidFill>
        </p:spPr>
        <p:txBody>
          <a:bodyPr wrap="none" rtlCol="0" anchor="ctr">
            <a:spAutoFit/>
          </a:bodyPr>
          <a:lstStyle/>
          <a:p>
            <a:pPr algn="ctr">
              <a:lnSpc>
                <a:spcPts val="1000"/>
              </a:lnSpc>
            </a:pP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(2)</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文字方塊 7"/>
          <p:cNvSpPr txBox="1"/>
          <p:nvPr/>
        </p:nvSpPr>
        <p:spPr>
          <a:xfrm>
            <a:off x="-1646" y="1178493"/>
            <a:ext cx="288000" cy="236603"/>
          </a:xfrm>
          <a:prstGeom prst="rect">
            <a:avLst/>
          </a:prstGeom>
          <a:solidFill>
            <a:srgbClr val="FFC000"/>
          </a:solidFill>
        </p:spPr>
        <p:txBody>
          <a:bodyPr wrap="none" rtlCol="0" anchor="ctr">
            <a:spAutoFit/>
          </a:bodyPr>
          <a:lstStyle/>
          <a:p>
            <a:pPr algn="ctr">
              <a:lnSpc>
                <a:spcPts val="1000"/>
              </a:lnSpc>
            </a:pP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(3)</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9" name="表格 8"/>
          <p:cNvGraphicFramePr>
            <a:graphicFrameLocks noGrp="1"/>
          </p:cNvGraphicFramePr>
          <p:nvPr>
            <p:extLst>
              <p:ext uri="{D42A27DB-BD31-4B8C-83A1-F6EECF244321}">
                <p14:modId xmlns:p14="http://schemas.microsoft.com/office/powerpoint/2010/main" val="2507059502"/>
              </p:ext>
            </p:extLst>
          </p:nvPr>
        </p:nvGraphicFramePr>
        <p:xfrm>
          <a:off x="251520" y="50740"/>
          <a:ext cx="8856984" cy="6756400"/>
        </p:xfrm>
        <a:graphic>
          <a:graphicData uri="http://schemas.openxmlformats.org/drawingml/2006/table">
            <a:tbl>
              <a:tblPr firstRow="1" firstCol="1" bandRow="1"/>
              <a:tblGrid>
                <a:gridCol w="828046"/>
                <a:gridCol w="8028938"/>
              </a:tblGrid>
              <a:tr h="213360">
                <a:tc>
                  <a:txBody>
                    <a:bodyPr/>
                    <a:lstStyle/>
                    <a:p>
                      <a:pPr algn="ctr">
                        <a:lnSpc>
                          <a:spcPts val="2800"/>
                        </a:lnSpc>
                        <a:spcAft>
                          <a:spcPts val="0"/>
                        </a:spcAft>
                      </a:pPr>
                      <a:r>
                        <a:rPr lang="zh-TW" sz="2000" b="1" kern="100" dirty="0">
                          <a:effectLst/>
                          <a:latin typeface="Times New Roman"/>
                          <a:ea typeface="標楷體"/>
                        </a:rPr>
                        <a:t>單位</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800"/>
                        </a:lnSpc>
                        <a:spcAft>
                          <a:spcPts val="0"/>
                        </a:spcAft>
                      </a:pPr>
                      <a:r>
                        <a:rPr lang="en-US" sz="2000" b="1" kern="100" dirty="0">
                          <a:effectLst/>
                          <a:latin typeface="Times New Roman"/>
                          <a:ea typeface="標楷體"/>
                        </a:rPr>
                        <a:t>105</a:t>
                      </a:r>
                      <a:r>
                        <a:rPr lang="zh-TW" sz="2000" b="1" kern="100" dirty="0">
                          <a:effectLst/>
                          <a:latin typeface="Times New Roman"/>
                          <a:ea typeface="標楷體"/>
                        </a:rPr>
                        <a:t>年</a:t>
                      </a:r>
                      <a:r>
                        <a:rPr lang="en-US" sz="2000" b="1" kern="100" dirty="0">
                          <a:effectLst/>
                          <a:latin typeface="Times New Roman"/>
                          <a:ea typeface="標楷體"/>
                        </a:rPr>
                        <a:t>8</a:t>
                      </a:r>
                      <a:r>
                        <a:rPr lang="zh-TW" sz="2000" b="1" kern="100" dirty="0">
                          <a:effectLst/>
                          <a:latin typeface="Times New Roman"/>
                          <a:ea typeface="標楷體"/>
                        </a:rPr>
                        <a:t>月</a:t>
                      </a:r>
                      <a:r>
                        <a:rPr lang="en-US" sz="2000" b="1" kern="100" dirty="0">
                          <a:effectLst/>
                          <a:latin typeface="Times New Roman"/>
                          <a:ea typeface="標楷體"/>
                        </a:rPr>
                        <a:t>31</a:t>
                      </a:r>
                      <a:r>
                        <a:rPr lang="zh-TW" sz="2000" b="1" kern="100" dirty="0">
                          <a:effectLst/>
                          <a:latin typeface="Times New Roman"/>
                          <a:ea typeface="標楷體"/>
                        </a:rPr>
                        <a:t>日改善情形</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360">
                <a:tc gridSpan="2">
                  <a:txBody>
                    <a:bodyPr/>
                    <a:lstStyle/>
                    <a:p>
                      <a:pPr>
                        <a:lnSpc>
                          <a:spcPts val="2800"/>
                        </a:lnSpc>
                        <a:spcAft>
                          <a:spcPts val="0"/>
                        </a:spcAft>
                      </a:pPr>
                      <a:r>
                        <a:rPr lang="zh-TW" sz="2000" b="1" kern="100" dirty="0">
                          <a:solidFill>
                            <a:srgbClr val="FFFFFF"/>
                          </a:solidFill>
                          <a:effectLst/>
                          <a:latin typeface="Times New Roman"/>
                          <a:ea typeface="標楷體"/>
                        </a:rPr>
                        <a:t>軟體</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zh-TW" altLang="en-US"/>
                    </a:p>
                  </a:txBody>
                  <a:tcPr/>
                </a:tc>
              </a:tr>
              <a:tr h="213360">
                <a:tc gridSpan="2">
                  <a:txBody>
                    <a:bodyPr/>
                    <a:lstStyle/>
                    <a:p>
                      <a:pPr marL="0" marR="0" indent="0" algn="l" defTabSz="914400" rtl="0" eaLnBrk="1" fontAlgn="auto" latinLnBrk="0" hangingPunct="1">
                        <a:lnSpc>
                          <a:spcPts val="2800"/>
                        </a:lnSpc>
                        <a:spcBef>
                          <a:spcPts val="0"/>
                        </a:spcBef>
                        <a:spcAft>
                          <a:spcPts val="0"/>
                        </a:spcAft>
                        <a:buClrTx/>
                        <a:buSzTx/>
                        <a:buFontTx/>
                        <a:buNone/>
                        <a:tabLst/>
                        <a:defRPr/>
                      </a:pPr>
                      <a:r>
                        <a:rPr lang="en-US" altLang="zh-TW" sz="2000" b="1" kern="100" dirty="0" smtClean="0">
                          <a:effectLst/>
                          <a:latin typeface="Times New Roman"/>
                          <a:ea typeface="標楷體"/>
                        </a:rPr>
                        <a:t>3. IACUC</a:t>
                      </a:r>
                      <a:r>
                        <a:rPr lang="zh-TW" altLang="zh-TW" sz="2000" b="1" kern="100" dirty="0" smtClean="0">
                          <a:effectLst/>
                          <a:latin typeface="Times New Roman"/>
                          <a:ea typeface="標楷體"/>
                        </a:rPr>
                        <a:t>對於實驗動物計畫申請應</a:t>
                      </a:r>
                      <a:r>
                        <a:rPr lang="zh-TW" altLang="zh-TW" sz="2000" b="1" kern="100" dirty="0" smtClean="0">
                          <a:solidFill>
                            <a:srgbClr val="0000FF"/>
                          </a:solidFill>
                          <a:effectLst/>
                          <a:latin typeface="Times New Roman"/>
                          <a:ea typeface="標楷體"/>
                        </a:rPr>
                        <a:t>落實審查</a:t>
                      </a:r>
                      <a:r>
                        <a:rPr lang="zh-TW" altLang="zh-TW" sz="2000" b="1" kern="100" dirty="0" smtClean="0">
                          <a:effectLst/>
                          <a:latin typeface="Times New Roman"/>
                          <a:ea typeface="標楷體"/>
                        </a:rPr>
                        <a:t>其實驗內容是否</a:t>
                      </a:r>
                      <a:r>
                        <a:rPr lang="zh-TW" altLang="zh-TW" sz="2000" b="1" kern="100" dirty="0" smtClean="0">
                          <a:solidFill>
                            <a:srgbClr val="0000FF"/>
                          </a:solidFill>
                          <a:effectLst/>
                          <a:latin typeface="Times New Roman"/>
                          <a:ea typeface="標楷體"/>
                        </a:rPr>
                        <a:t>符合</a:t>
                      </a:r>
                      <a:r>
                        <a:rPr lang="en-US" altLang="zh-TW" sz="2000" b="1" kern="100" dirty="0" smtClean="0">
                          <a:solidFill>
                            <a:srgbClr val="0000FF"/>
                          </a:solidFill>
                          <a:effectLst/>
                          <a:latin typeface="Times New Roman"/>
                          <a:ea typeface="標楷體"/>
                        </a:rPr>
                        <a:t>SOP</a:t>
                      </a:r>
                      <a:r>
                        <a:rPr lang="zh-TW" altLang="zh-TW" sz="2000" b="1" kern="100" dirty="0" smtClean="0">
                          <a:effectLst/>
                          <a:latin typeface="Times New Roman"/>
                          <a:ea typeface="標楷體"/>
                        </a:rPr>
                        <a:t>之規定。</a:t>
                      </a:r>
                      <a:endParaRPr lang="zh-TW" altLang="zh-TW" sz="2000" kern="100" dirty="0" smtClean="0">
                        <a:effectLst/>
                        <a:latin typeface="Times New Roman"/>
                        <a:ea typeface="+mn-e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hMerge="1">
                  <a:txBody>
                    <a:bodyPr/>
                    <a:lstStyle/>
                    <a:p>
                      <a:endParaRPr lang="zh-TW" altLang="en-US"/>
                    </a:p>
                  </a:txBody>
                  <a:tcPr/>
                </a:tc>
              </a:tr>
              <a:tr h="213360">
                <a:tc gridSpan="2">
                  <a:txBody>
                    <a:bodyPr/>
                    <a:lstStyle/>
                    <a:p>
                      <a:pPr>
                        <a:lnSpc>
                          <a:spcPts val="2800"/>
                        </a:lnSpc>
                        <a:spcAft>
                          <a:spcPts val="0"/>
                        </a:spcAft>
                      </a:pPr>
                      <a:r>
                        <a:rPr lang="en-US" sz="2000" b="1" kern="100" dirty="0">
                          <a:effectLst/>
                          <a:latin typeface="Times New Roman"/>
                          <a:ea typeface="標楷體"/>
                        </a:rPr>
                        <a:t>4. </a:t>
                      </a:r>
                      <a:r>
                        <a:rPr lang="zh-TW" sz="2000" b="1" kern="100" dirty="0">
                          <a:effectLst/>
                          <a:latin typeface="Times New Roman"/>
                          <a:ea typeface="標楷體"/>
                        </a:rPr>
                        <a:t>應增加</a:t>
                      </a:r>
                      <a:r>
                        <a:rPr lang="zh-TW" sz="2000" b="1" kern="100" dirty="0">
                          <a:solidFill>
                            <a:srgbClr val="0000FF"/>
                          </a:solidFill>
                          <a:effectLst/>
                          <a:latin typeface="Times New Roman"/>
                          <a:ea typeface="標楷體"/>
                        </a:rPr>
                        <a:t>動物疼痛評估及用藥</a:t>
                      </a:r>
                      <a:r>
                        <a:rPr lang="zh-TW" sz="2000" b="1" kern="100" dirty="0">
                          <a:effectLst/>
                          <a:latin typeface="Times New Roman"/>
                          <a:ea typeface="標楷體"/>
                        </a:rPr>
                        <a:t>，建立</a:t>
                      </a:r>
                      <a:r>
                        <a:rPr lang="zh-TW" sz="2000" b="1" kern="100" dirty="0">
                          <a:solidFill>
                            <a:srgbClr val="993300"/>
                          </a:solidFill>
                          <a:effectLst/>
                          <a:latin typeface="Times New Roman"/>
                          <a:ea typeface="標楷體"/>
                        </a:rPr>
                        <a:t>無菌手術中的監控及術後照顧</a:t>
                      </a:r>
                      <a:r>
                        <a:rPr lang="en-US" sz="2000" b="1" kern="100" dirty="0">
                          <a:effectLst/>
                          <a:latin typeface="Times New Roman"/>
                          <a:ea typeface="標楷體"/>
                        </a:rPr>
                        <a:t>SOP</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hMerge="1">
                  <a:txBody>
                    <a:bodyPr/>
                    <a:lstStyle/>
                    <a:p>
                      <a:endParaRPr lang="zh-TW" altLang="en-US"/>
                    </a:p>
                  </a:txBody>
                  <a:tcPr/>
                </a:tc>
              </a:tr>
              <a:tr h="609600">
                <a:tc>
                  <a:txBody>
                    <a:bodyPr/>
                    <a:lstStyle/>
                    <a:p>
                      <a:pPr algn="ctr">
                        <a:lnSpc>
                          <a:spcPts val="2800"/>
                        </a:lnSpc>
                        <a:spcAft>
                          <a:spcPts val="0"/>
                        </a:spcAft>
                      </a:pPr>
                      <a:r>
                        <a:rPr lang="en-US" sz="1800" b="1" kern="100" dirty="0">
                          <a:effectLst/>
                          <a:latin typeface="Times New Roman"/>
                          <a:ea typeface="標楷體"/>
                        </a:rPr>
                        <a:t>B1</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生技館</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B1-006</a:t>
                      </a:r>
                      <a:r>
                        <a:rPr lang="zh-TW" sz="2000" b="1" u="sng" kern="100" dirty="0">
                          <a:effectLst/>
                          <a:latin typeface="Comic Sans MS"/>
                          <a:ea typeface="標楷體"/>
                        </a:rPr>
                        <a:t>實驗動物</a:t>
                      </a:r>
                      <a:r>
                        <a:rPr lang="zh-TW" sz="2000" b="1" u="sng" kern="100" dirty="0">
                          <a:solidFill>
                            <a:srgbClr val="0000FF"/>
                          </a:solidFill>
                          <a:effectLst/>
                          <a:latin typeface="Comic Sans MS"/>
                          <a:ea typeface="標楷體"/>
                        </a:rPr>
                        <a:t>疼痛評估及用藥通則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1800" b="1" u="sng" kern="100" dirty="0">
                          <a:effectLst/>
                          <a:latin typeface="Times New Roman"/>
                          <a:ea typeface="標楷體"/>
                        </a:rPr>
                        <a:t>SOP</a:t>
                      </a:r>
                      <a:r>
                        <a:rPr lang="zh-TW" sz="1800" b="1" u="sng" kern="100" dirty="0">
                          <a:effectLst/>
                          <a:latin typeface="Times New Roman"/>
                          <a:ea typeface="標楷體"/>
                        </a:rPr>
                        <a:t>編號</a:t>
                      </a:r>
                      <a:r>
                        <a:rPr lang="en-US" sz="1800" b="1" u="sng" kern="100" dirty="0">
                          <a:effectLst/>
                          <a:latin typeface="Times New Roman"/>
                          <a:ea typeface="標楷體"/>
                        </a:rPr>
                        <a:t>B1-006-T01</a:t>
                      </a:r>
                      <a:r>
                        <a:rPr lang="zh-TW" sz="1800" b="1" u="sng" kern="100" dirty="0">
                          <a:effectLst/>
                          <a:latin typeface="Times New Roman"/>
                          <a:ea typeface="標楷體"/>
                        </a:rPr>
                        <a:t>各種實驗可能造成的動物</a:t>
                      </a:r>
                      <a:r>
                        <a:rPr lang="zh-TW" sz="1800" b="1" u="sng" kern="100" dirty="0">
                          <a:solidFill>
                            <a:srgbClr val="008000"/>
                          </a:solidFill>
                          <a:effectLst/>
                          <a:latin typeface="Times New Roman"/>
                          <a:ea typeface="標楷體"/>
                        </a:rPr>
                        <a:t>疼痛、緊迫及臨床症狀分類表</a:t>
                      </a:r>
                      <a:r>
                        <a:rPr lang="zh-TW" sz="1800" b="1" kern="100" dirty="0">
                          <a:effectLst/>
                          <a:latin typeface="Times New Roman"/>
                          <a:ea typeface="標楷體"/>
                        </a:rPr>
                        <a:t>。</a:t>
                      </a:r>
                      <a:endParaRPr lang="zh-TW" sz="18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B1-006-T02</a:t>
                      </a:r>
                      <a:r>
                        <a:rPr lang="zh-TW" sz="2000" b="1" u="sng" kern="100" dirty="0">
                          <a:effectLst/>
                          <a:latin typeface="Times New Roman"/>
                          <a:ea typeface="標楷體"/>
                        </a:rPr>
                        <a:t>各種實驗動物之</a:t>
                      </a:r>
                      <a:r>
                        <a:rPr lang="zh-TW" sz="2000" b="1" u="sng" kern="100" dirty="0">
                          <a:solidFill>
                            <a:srgbClr val="0000FF"/>
                          </a:solidFill>
                          <a:effectLst/>
                          <a:latin typeface="Times New Roman"/>
                          <a:ea typeface="標楷體"/>
                        </a:rPr>
                        <a:t>疼痛程度評估表</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B1-006-T03</a:t>
                      </a:r>
                      <a:r>
                        <a:rPr lang="zh-TW" sz="2000" b="1" u="sng" kern="100" dirty="0">
                          <a:effectLst/>
                          <a:latin typeface="Times New Roman"/>
                          <a:ea typeface="標楷體"/>
                        </a:rPr>
                        <a:t>各種</a:t>
                      </a:r>
                      <a:r>
                        <a:rPr lang="zh-TW" sz="2000" b="1" u="sng" kern="100" dirty="0">
                          <a:solidFill>
                            <a:srgbClr val="008000"/>
                          </a:solidFill>
                          <a:effectLst/>
                          <a:latin typeface="Times New Roman"/>
                          <a:ea typeface="標楷體"/>
                        </a:rPr>
                        <a:t>實驗動物用藥表</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B1-007</a:t>
                      </a:r>
                      <a:r>
                        <a:rPr lang="zh-TW" sz="2000" b="1" u="sng" kern="100" dirty="0">
                          <a:effectLst/>
                          <a:latin typeface="Comic Sans MS"/>
                          <a:ea typeface="標楷體"/>
                        </a:rPr>
                        <a:t>實驗動物</a:t>
                      </a:r>
                      <a:r>
                        <a:rPr lang="zh-TW" sz="2000" b="1" u="sng" kern="100" dirty="0">
                          <a:solidFill>
                            <a:srgbClr val="FF0000"/>
                          </a:solidFill>
                          <a:effectLst/>
                          <a:latin typeface="Comic Sans MS"/>
                          <a:ea typeface="標楷體"/>
                        </a:rPr>
                        <a:t>止痛、麻醉、術中與術後</a:t>
                      </a:r>
                      <a:r>
                        <a:rPr lang="zh-TW" sz="2000" b="1" u="sng" kern="100" dirty="0">
                          <a:effectLst/>
                          <a:latin typeface="Comic Sans MS"/>
                          <a:ea typeface="標楷體"/>
                        </a:rPr>
                        <a:t>照顧通則</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499110">
                <a:tc>
                  <a:txBody>
                    <a:bodyPr/>
                    <a:lstStyle/>
                    <a:p>
                      <a:pPr algn="ctr">
                        <a:lnSpc>
                          <a:spcPts val="2800"/>
                        </a:lnSpc>
                        <a:spcAft>
                          <a:spcPts val="0"/>
                        </a:spcAft>
                      </a:pPr>
                      <a:r>
                        <a:rPr lang="en-US" sz="1800" b="1" kern="100" dirty="0">
                          <a:effectLst/>
                          <a:latin typeface="Times New Roman"/>
                          <a:ea typeface="標楷體"/>
                        </a:rPr>
                        <a:t>B2</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生農館</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B2-011</a:t>
                      </a:r>
                      <a:r>
                        <a:rPr lang="zh-TW" sz="2000" b="1" u="sng" kern="100" dirty="0">
                          <a:effectLst/>
                          <a:latin typeface="Times New Roman"/>
                          <a:ea typeface="標楷體"/>
                        </a:rPr>
                        <a:t>實驗動物</a:t>
                      </a:r>
                      <a:r>
                        <a:rPr lang="zh-TW" sz="2000" b="1" u="sng" kern="100" dirty="0">
                          <a:solidFill>
                            <a:srgbClr val="FF0000"/>
                          </a:solidFill>
                          <a:effectLst/>
                          <a:latin typeface="Times New Roman"/>
                          <a:ea typeface="標楷體"/>
                        </a:rPr>
                        <a:t>止痛、麻醉、術前與術後照顧通則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B2-012</a:t>
                      </a:r>
                      <a:r>
                        <a:rPr lang="zh-TW" sz="2000" b="1" u="sng" kern="100" dirty="0">
                          <a:effectLst/>
                          <a:latin typeface="Times New Roman"/>
                          <a:ea typeface="標楷體"/>
                        </a:rPr>
                        <a:t>實驗動物</a:t>
                      </a:r>
                      <a:r>
                        <a:rPr lang="zh-TW" sz="2000" b="1" u="sng" kern="100" dirty="0">
                          <a:solidFill>
                            <a:srgbClr val="0000FF"/>
                          </a:solidFill>
                          <a:effectLst/>
                          <a:latin typeface="Times New Roman"/>
                          <a:ea typeface="標楷體"/>
                        </a:rPr>
                        <a:t>疼痛評估及用藥通則</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83820">
                <a:tc>
                  <a:txBody>
                    <a:bodyPr/>
                    <a:lstStyle/>
                    <a:p>
                      <a:pPr algn="ctr">
                        <a:lnSpc>
                          <a:spcPts val="2800"/>
                        </a:lnSpc>
                        <a:spcAft>
                          <a:spcPts val="0"/>
                        </a:spcAft>
                      </a:pPr>
                      <a:r>
                        <a:rPr lang="en-US" sz="1800" b="1" kern="100" dirty="0">
                          <a:effectLst/>
                          <a:latin typeface="Times New Roman"/>
                          <a:ea typeface="標楷體"/>
                        </a:rPr>
                        <a:t>C1</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禽類</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AAC"/>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C1-004</a:t>
                      </a:r>
                      <a:r>
                        <a:rPr lang="zh-TW" sz="2000" b="1" u="sng" kern="100" dirty="0">
                          <a:effectLst/>
                          <a:latin typeface="Times New Roman"/>
                          <a:ea typeface="標楷體"/>
                        </a:rPr>
                        <a:t>實驗動物</a:t>
                      </a:r>
                      <a:r>
                        <a:rPr lang="zh-TW" sz="2000" b="1" u="sng" kern="100" dirty="0">
                          <a:solidFill>
                            <a:srgbClr val="0000FF"/>
                          </a:solidFill>
                          <a:effectLst/>
                          <a:latin typeface="Times New Roman"/>
                          <a:ea typeface="標楷體"/>
                        </a:rPr>
                        <a:t>疼痛評估及用藥通則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C1-005</a:t>
                      </a:r>
                      <a:r>
                        <a:rPr lang="zh-TW" sz="2000" b="1" u="sng" kern="100" dirty="0">
                          <a:effectLst/>
                          <a:latin typeface="Times New Roman"/>
                          <a:ea typeface="標楷體"/>
                        </a:rPr>
                        <a:t>實驗動物</a:t>
                      </a:r>
                      <a:r>
                        <a:rPr lang="zh-TW" sz="2000" b="1" u="sng" kern="100" dirty="0">
                          <a:solidFill>
                            <a:srgbClr val="FF0000"/>
                          </a:solidFill>
                          <a:effectLst/>
                          <a:latin typeface="Times New Roman"/>
                          <a:ea typeface="標楷體"/>
                        </a:rPr>
                        <a:t>止痛、麻醉、術前與術後照顧</a:t>
                      </a:r>
                      <a:r>
                        <a:rPr lang="zh-TW" sz="2000" b="1" u="sng" kern="100" dirty="0">
                          <a:effectLst/>
                          <a:latin typeface="Times New Roman"/>
                          <a:ea typeface="標楷體"/>
                        </a:rPr>
                        <a:t>通則</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r h="441960">
                <a:tc>
                  <a:txBody>
                    <a:bodyPr/>
                    <a:lstStyle/>
                    <a:p>
                      <a:pPr algn="ctr">
                        <a:lnSpc>
                          <a:spcPts val="2800"/>
                        </a:lnSpc>
                        <a:spcAft>
                          <a:spcPts val="0"/>
                        </a:spcAft>
                      </a:pPr>
                      <a:r>
                        <a:rPr lang="en-US" sz="1800" b="1" kern="100" dirty="0">
                          <a:effectLst/>
                          <a:latin typeface="Times New Roman"/>
                          <a:ea typeface="標楷體"/>
                        </a:rPr>
                        <a:t>A1</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水生</a:t>
                      </a:r>
                      <a:endParaRPr lang="zh-TW" sz="1800" kern="100" dirty="0">
                        <a:effectLst/>
                        <a:latin typeface="Times New Roman"/>
                        <a:ea typeface="新細明體"/>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A1-004</a:t>
                      </a:r>
                      <a:r>
                        <a:rPr lang="zh-TW" sz="2000" b="1" u="sng" kern="100" dirty="0">
                          <a:effectLst/>
                          <a:latin typeface="Times New Roman"/>
                          <a:ea typeface="標楷體"/>
                        </a:rPr>
                        <a:t>水生動物舍房</a:t>
                      </a:r>
                      <a:r>
                        <a:rPr lang="zh-TW" sz="2000" b="1" u="sng" kern="100" dirty="0">
                          <a:solidFill>
                            <a:srgbClr val="0000FF"/>
                          </a:solidFill>
                          <a:effectLst/>
                          <a:latin typeface="Times New Roman"/>
                          <a:ea typeface="標楷體"/>
                        </a:rPr>
                        <a:t>異常、罹病及死亡</a:t>
                      </a:r>
                      <a:r>
                        <a:rPr lang="zh-TW" sz="2000" b="1" u="sng" kern="100" dirty="0">
                          <a:effectLst/>
                          <a:latin typeface="Times New Roman"/>
                          <a:ea typeface="標楷體"/>
                        </a:rPr>
                        <a:t>生物處理通則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A1-004-T01</a:t>
                      </a:r>
                      <a:r>
                        <a:rPr lang="zh-TW" sz="2000" b="1" u="sng" kern="100" dirty="0">
                          <a:effectLst/>
                          <a:latin typeface="Times New Roman"/>
                          <a:ea typeface="標楷體"/>
                        </a:rPr>
                        <a:t>水生動物舍房</a:t>
                      </a:r>
                      <a:r>
                        <a:rPr lang="zh-TW" sz="2000" b="1" u="sng" kern="100" dirty="0">
                          <a:solidFill>
                            <a:srgbClr val="0000FF"/>
                          </a:solidFill>
                          <a:effectLst/>
                          <a:latin typeface="Times New Roman"/>
                          <a:ea typeface="標楷體"/>
                        </a:rPr>
                        <a:t>生物異常處理</a:t>
                      </a:r>
                      <a:r>
                        <a:rPr lang="zh-TW" sz="2000" b="1" u="sng" kern="100" dirty="0">
                          <a:effectLst/>
                          <a:latin typeface="Times New Roman"/>
                          <a:ea typeface="標楷體"/>
                        </a:rPr>
                        <a:t>紀錄表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bl>
          </a:graphicData>
        </a:graphic>
      </p:graphicFrame>
    </p:spTree>
    <p:extLst>
      <p:ext uri="{BB962C8B-B14F-4D97-AF65-F5344CB8AC3E}">
        <p14:creationId xmlns:p14="http://schemas.microsoft.com/office/powerpoint/2010/main" val="20749280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784605310"/>
              </p:ext>
            </p:extLst>
          </p:nvPr>
        </p:nvGraphicFramePr>
        <p:xfrm>
          <a:off x="467544" y="944240"/>
          <a:ext cx="8496944" cy="5365080"/>
        </p:xfrm>
        <a:graphic>
          <a:graphicData uri="http://schemas.openxmlformats.org/drawingml/2006/table">
            <a:tbl>
              <a:tblPr firstRow="1" firstCol="1" bandRow="1"/>
              <a:tblGrid>
                <a:gridCol w="781363"/>
                <a:gridCol w="124049"/>
                <a:gridCol w="7591532"/>
              </a:tblGrid>
              <a:tr h="213360">
                <a:tc>
                  <a:txBody>
                    <a:bodyPr/>
                    <a:lstStyle/>
                    <a:p>
                      <a:pPr algn="ctr">
                        <a:lnSpc>
                          <a:spcPts val="2800"/>
                        </a:lnSpc>
                        <a:spcAft>
                          <a:spcPts val="0"/>
                        </a:spcAft>
                      </a:pPr>
                      <a:r>
                        <a:rPr lang="zh-TW" sz="2000" b="1" kern="100" dirty="0">
                          <a:effectLst/>
                          <a:latin typeface="Times New Roman"/>
                          <a:ea typeface="標楷體"/>
                        </a:rPr>
                        <a:t>單位</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2800"/>
                        </a:lnSpc>
                        <a:spcAft>
                          <a:spcPts val="0"/>
                        </a:spcAft>
                      </a:pPr>
                      <a:r>
                        <a:rPr lang="en-US" sz="2000" b="1" kern="100" dirty="0">
                          <a:effectLst/>
                          <a:latin typeface="Times New Roman"/>
                          <a:ea typeface="標楷體"/>
                        </a:rPr>
                        <a:t>105</a:t>
                      </a:r>
                      <a:r>
                        <a:rPr lang="zh-TW" sz="2000" b="1" kern="100" dirty="0">
                          <a:effectLst/>
                          <a:latin typeface="Times New Roman"/>
                          <a:ea typeface="標楷體"/>
                        </a:rPr>
                        <a:t>年</a:t>
                      </a:r>
                      <a:r>
                        <a:rPr lang="en-US" sz="2000" b="1" kern="100" dirty="0">
                          <a:effectLst/>
                          <a:latin typeface="Times New Roman"/>
                          <a:ea typeface="標楷體"/>
                        </a:rPr>
                        <a:t>8</a:t>
                      </a:r>
                      <a:r>
                        <a:rPr lang="zh-TW" sz="2000" b="1" kern="100" dirty="0">
                          <a:effectLst/>
                          <a:latin typeface="Times New Roman"/>
                          <a:ea typeface="標楷體"/>
                        </a:rPr>
                        <a:t>月</a:t>
                      </a:r>
                      <a:r>
                        <a:rPr lang="en-US" sz="2000" b="1" kern="100" dirty="0">
                          <a:effectLst/>
                          <a:latin typeface="Times New Roman"/>
                          <a:ea typeface="標楷體"/>
                        </a:rPr>
                        <a:t>31</a:t>
                      </a:r>
                      <a:r>
                        <a:rPr lang="zh-TW" sz="2000" b="1" kern="100" dirty="0">
                          <a:effectLst/>
                          <a:latin typeface="Times New Roman"/>
                          <a:ea typeface="標楷體"/>
                        </a:rPr>
                        <a:t>日改善情形</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r>
              <a:tr h="213360">
                <a:tc gridSpan="3">
                  <a:txBody>
                    <a:bodyPr/>
                    <a:lstStyle/>
                    <a:p>
                      <a:pPr>
                        <a:lnSpc>
                          <a:spcPts val="2800"/>
                        </a:lnSpc>
                        <a:spcAft>
                          <a:spcPts val="0"/>
                        </a:spcAft>
                      </a:pPr>
                      <a:r>
                        <a:rPr lang="zh-TW" sz="2000" b="1" kern="100">
                          <a:solidFill>
                            <a:srgbClr val="FFFFFF"/>
                          </a:solidFill>
                          <a:effectLst/>
                          <a:latin typeface="Times New Roman"/>
                          <a:ea typeface="標楷體"/>
                        </a:rPr>
                        <a:t>軟體</a:t>
                      </a:r>
                      <a:endParaRPr lang="zh-TW" sz="2000" kern="1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zh-TW" altLang="en-US"/>
                    </a:p>
                  </a:txBody>
                  <a:tcPr/>
                </a:tc>
                <a:tc hMerge="1">
                  <a:txBody>
                    <a:bodyPr/>
                    <a:lstStyle/>
                    <a:p>
                      <a:endParaRPr lang="zh-TW" altLang="en-US"/>
                    </a:p>
                  </a:txBody>
                  <a:tcPr/>
                </a:tc>
              </a:tr>
              <a:tr h="252095">
                <a:tc gridSpan="3">
                  <a:txBody>
                    <a:bodyPr/>
                    <a:lstStyle/>
                    <a:p>
                      <a:pPr algn="just">
                        <a:lnSpc>
                          <a:spcPts val="2800"/>
                        </a:lnSpc>
                        <a:spcAft>
                          <a:spcPts val="0"/>
                        </a:spcAft>
                      </a:pPr>
                      <a:r>
                        <a:rPr lang="en-US" sz="2000" b="1" kern="100" dirty="0">
                          <a:effectLst/>
                          <a:latin typeface="Times New Roman"/>
                          <a:ea typeface="標楷體"/>
                        </a:rPr>
                        <a:t>5. </a:t>
                      </a:r>
                      <a:r>
                        <a:rPr lang="zh-TW" sz="2000" b="1" kern="100" dirty="0">
                          <a:solidFill>
                            <a:srgbClr val="0000FF"/>
                          </a:solidFill>
                          <a:effectLst/>
                          <a:latin typeface="Times New Roman"/>
                          <a:ea typeface="標楷體"/>
                        </a:rPr>
                        <a:t>生物農業科技學系實驗動物舍</a:t>
                      </a:r>
                      <a:r>
                        <a:rPr lang="zh-TW" sz="2000" b="1" kern="100" dirty="0">
                          <a:solidFill>
                            <a:srgbClr val="008000"/>
                          </a:solidFill>
                          <a:effectLst/>
                          <a:latin typeface="Times New Roman"/>
                          <a:ea typeface="標楷體"/>
                        </a:rPr>
                        <a:t>假日</a:t>
                      </a:r>
                      <a:r>
                        <a:rPr lang="zh-TW" sz="2000" b="1" kern="100" dirty="0">
                          <a:effectLst/>
                          <a:latin typeface="Times New Roman"/>
                          <a:ea typeface="標楷體"/>
                        </a:rPr>
                        <a:t>應增設工作人員照料動物。並應訂定假日值班</a:t>
                      </a:r>
                      <a:r>
                        <a:rPr lang="en-US" sz="2000" b="1" kern="100" dirty="0">
                          <a:effectLst/>
                          <a:latin typeface="Times New Roman"/>
                          <a:ea typeface="標楷體"/>
                        </a:rPr>
                        <a:t>SOP</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hMerge="1">
                  <a:txBody>
                    <a:bodyPr/>
                    <a:lstStyle/>
                    <a:p>
                      <a:endParaRPr lang="zh-TW" altLang="en-US"/>
                    </a:p>
                  </a:txBody>
                  <a:tcPr/>
                </a:tc>
                <a:tc hMerge="1">
                  <a:txBody>
                    <a:bodyPr/>
                    <a:lstStyle/>
                    <a:p>
                      <a:endParaRPr lang="zh-TW" altLang="en-US"/>
                    </a:p>
                  </a:txBody>
                  <a:tcPr/>
                </a:tc>
              </a:tr>
              <a:tr h="173990">
                <a:tc gridSpan="2">
                  <a:txBody>
                    <a:bodyPr/>
                    <a:lstStyle/>
                    <a:p>
                      <a:pPr algn="ctr">
                        <a:lnSpc>
                          <a:spcPts val="2800"/>
                        </a:lnSpc>
                        <a:spcAft>
                          <a:spcPts val="0"/>
                        </a:spcAft>
                      </a:pPr>
                      <a:r>
                        <a:rPr lang="en-US" sz="1800" b="1" kern="100" dirty="0">
                          <a:effectLst/>
                          <a:latin typeface="Times New Roman"/>
                          <a:ea typeface="標楷體"/>
                        </a:rPr>
                        <a:t>B2</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生農館</a:t>
                      </a:r>
                      <a:endParaRPr lang="zh-TW" sz="1800" kern="100" dirty="0">
                        <a:effectLst/>
                        <a:latin typeface="Times New Roman"/>
                        <a:ea typeface="新細明體"/>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pPr>
                        <a:lnSpc>
                          <a:spcPts val="2800"/>
                        </a:lnSpc>
                        <a:spcAft>
                          <a:spcPts val="0"/>
                        </a:spcAft>
                      </a:pP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B2-008</a:t>
                      </a:r>
                      <a:r>
                        <a:rPr lang="zh-TW" sz="2000" b="1" u="sng" kern="100" dirty="0">
                          <a:effectLst/>
                          <a:latin typeface="Times New Roman"/>
                          <a:ea typeface="標楷體"/>
                        </a:rPr>
                        <a:t>動物舍</a:t>
                      </a:r>
                      <a:r>
                        <a:rPr lang="zh-TW" sz="2000" b="1" u="sng" kern="100" dirty="0">
                          <a:solidFill>
                            <a:srgbClr val="0000FF"/>
                          </a:solidFill>
                          <a:effectLst/>
                          <a:latin typeface="Times New Roman"/>
                          <a:ea typeface="標楷體"/>
                        </a:rPr>
                        <a:t>非上班日值班工作通則</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386680">
                <a:tc gridSpan="3">
                  <a:txBody>
                    <a:bodyPr/>
                    <a:lstStyle/>
                    <a:p>
                      <a:pPr algn="just">
                        <a:lnSpc>
                          <a:spcPts val="2800"/>
                        </a:lnSpc>
                        <a:spcAft>
                          <a:spcPts val="0"/>
                        </a:spcAft>
                      </a:pPr>
                      <a:r>
                        <a:rPr lang="en-US" sz="1800" b="1" kern="100" dirty="0">
                          <a:effectLst/>
                          <a:latin typeface="Times New Roman"/>
                          <a:ea typeface="標楷體"/>
                        </a:rPr>
                        <a:t>6. </a:t>
                      </a:r>
                      <a:r>
                        <a:rPr lang="zh-TW" sz="1800" b="1" kern="100" dirty="0">
                          <a:effectLst/>
                          <a:latin typeface="Times New Roman"/>
                          <a:ea typeface="標楷體"/>
                        </a:rPr>
                        <a:t>單隻動物飼養應有</a:t>
                      </a:r>
                      <a:r>
                        <a:rPr lang="zh-TW" sz="1800" b="1" kern="100" dirty="0">
                          <a:solidFill>
                            <a:srgbClr val="0000FF"/>
                          </a:solidFill>
                          <a:effectLst/>
                          <a:latin typeface="Times New Roman"/>
                          <a:ea typeface="標楷體"/>
                        </a:rPr>
                        <a:t>環境豐富化</a:t>
                      </a:r>
                      <a:r>
                        <a:rPr lang="zh-TW" sz="1800" b="1" kern="100" dirty="0">
                          <a:effectLst/>
                          <a:latin typeface="Times New Roman"/>
                          <a:ea typeface="標楷體"/>
                        </a:rPr>
                        <a:t>物件。</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hMerge="1">
                  <a:txBody>
                    <a:bodyPr/>
                    <a:lstStyle/>
                    <a:p>
                      <a:endParaRPr lang="zh-TW" altLang="en-US"/>
                    </a:p>
                  </a:txBody>
                  <a:tcPr/>
                </a:tc>
                <a:tc hMerge="1">
                  <a:txBody>
                    <a:bodyPr/>
                    <a:lstStyle/>
                    <a:p>
                      <a:endParaRPr lang="zh-TW" altLang="en-US"/>
                    </a:p>
                  </a:txBody>
                  <a:tcPr/>
                </a:tc>
              </a:tr>
              <a:tr h="457200">
                <a:tc gridSpan="2">
                  <a:txBody>
                    <a:bodyPr/>
                    <a:lstStyle/>
                    <a:p>
                      <a:pPr algn="ctr">
                        <a:lnSpc>
                          <a:spcPts val="2800"/>
                        </a:lnSpc>
                        <a:spcAft>
                          <a:spcPts val="0"/>
                        </a:spcAft>
                      </a:pPr>
                      <a:r>
                        <a:rPr lang="en-US" sz="1800" b="1" kern="100" dirty="0">
                          <a:effectLst/>
                          <a:latin typeface="Times New Roman"/>
                          <a:ea typeface="標楷體"/>
                        </a:rPr>
                        <a:t>B1</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生技館</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pPr>
                        <a:lnSpc>
                          <a:spcPts val="2800"/>
                        </a:lnSpc>
                        <a:spcAft>
                          <a:spcPts val="0"/>
                        </a:spcAft>
                      </a:pPr>
                      <a:endParaRPr lang="zh-TW" sz="2000" kern="1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B1-008</a:t>
                      </a:r>
                      <a:r>
                        <a:rPr lang="zh-TW" sz="2000" b="1" u="sng" kern="100" dirty="0">
                          <a:effectLst/>
                          <a:latin typeface="Times New Roman"/>
                          <a:ea typeface="標楷體"/>
                        </a:rPr>
                        <a:t>實驗動物飼養之</a:t>
                      </a:r>
                      <a:r>
                        <a:rPr lang="zh-TW" sz="2000" b="1" u="sng" kern="100" dirty="0">
                          <a:solidFill>
                            <a:srgbClr val="0000FF"/>
                          </a:solidFill>
                          <a:effectLst/>
                          <a:latin typeface="Times New Roman"/>
                          <a:ea typeface="標楷體"/>
                        </a:rPr>
                        <a:t>環境豐富化規範</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421005">
                <a:tc gridSpan="2">
                  <a:txBody>
                    <a:bodyPr/>
                    <a:lstStyle/>
                    <a:p>
                      <a:pPr algn="ctr">
                        <a:lnSpc>
                          <a:spcPts val="2800"/>
                        </a:lnSpc>
                        <a:spcAft>
                          <a:spcPts val="0"/>
                        </a:spcAft>
                      </a:pPr>
                      <a:r>
                        <a:rPr lang="en-US" sz="1800" b="1" kern="100" dirty="0">
                          <a:effectLst/>
                          <a:latin typeface="Times New Roman"/>
                          <a:ea typeface="標楷體"/>
                        </a:rPr>
                        <a:t>B2</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生農館</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pPr>
                        <a:lnSpc>
                          <a:spcPts val="2800"/>
                        </a:lnSpc>
                        <a:spcAft>
                          <a:spcPts val="0"/>
                        </a:spcAft>
                      </a:pP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B2-010</a:t>
                      </a:r>
                      <a:r>
                        <a:rPr lang="zh-TW" sz="2000" b="1" u="sng" kern="100" dirty="0">
                          <a:effectLst/>
                          <a:latin typeface="Comic Sans MS"/>
                          <a:ea typeface="標楷體"/>
                        </a:rPr>
                        <a:t>實驗動物飼養</a:t>
                      </a:r>
                      <a:r>
                        <a:rPr lang="zh-TW" sz="2000" b="1" u="sng" kern="100" dirty="0">
                          <a:solidFill>
                            <a:srgbClr val="0000FF"/>
                          </a:solidFill>
                          <a:effectLst/>
                          <a:latin typeface="Comic Sans MS"/>
                          <a:ea typeface="標楷體"/>
                        </a:rPr>
                        <a:t>環境豐富化規範</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66700">
                <a:tc gridSpan="2">
                  <a:txBody>
                    <a:bodyPr/>
                    <a:lstStyle/>
                    <a:p>
                      <a:pPr algn="ctr">
                        <a:lnSpc>
                          <a:spcPts val="2800"/>
                        </a:lnSpc>
                        <a:spcAft>
                          <a:spcPts val="0"/>
                        </a:spcAft>
                      </a:pPr>
                      <a:r>
                        <a:rPr lang="en-US" sz="1800" b="1" kern="100" dirty="0">
                          <a:effectLst/>
                          <a:latin typeface="Times New Roman"/>
                          <a:ea typeface="標楷體"/>
                        </a:rPr>
                        <a:t>C1</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禽類</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pPr>
                        <a:lnSpc>
                          <a:spcPts val="2800"/>
                        </a:lnSpc>
                        <a:spcAft>
                          <a:spcPts val="0"/>
                        </a:spcAft>
                      </a:pPr>
                      <a:endParaRPr lang="zh-TW" sz="2000" kern="1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ts val="2800"/>
                        </a:lnSpc>
                        <a:spcAft>
                          <a:spcPts val="0"/>
                        </a:spcAft>
                      </a:pPr>
                      <a:r>
                        <a:rPr lang="zh-TW" sz="2000" b="1" kern="100" dirty="0">
                          <a:effectLst/>
                          <a:latin typeface="Times New Roman"/>
                          <a:ea typeface="標楷體"/>
                        </a:rPr>
                        <a:t>本舍為類似商業模式之飼養設施。</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r h="388620">
                <a:tc gridSpan="2">
                  <a:txBody>
                    <a:bodyPr/>
                    <a:lstStyle/>
                    <a:p>
                      <a:pPr algn="ctr">
                        <a:lnSpc>
                          <a:spcPts val="2800"/>
                        </a:lnSpc>
                        <a:spcAft>
                          <a:spcPts val="0"/>
                        </a:spcAft>
                      </a:pPr>
                      <a:r>
                        <a:rPr lang="en-US" sz="1800" b="1" kern="100" dirty="0">
                          <a:effectLst/>
                          <a:latin typeface="Times New Roman"/>
                          <a:ea typeface="標楷體"/>
                        </a:rPr>
                        <a:t>A1</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水生</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hMerge="1">
                  <a:txBody>
                    <a:bodyPr/>
                    <a:lstStyle/>
                    <a:p>
                      <a:pPr>
                        <a:lnSpc>
                          <a:spcPts val="2800"/>
                        </a:lnSpc>
                        <a:spcAft>
                          <a:spcPts val="0"/>
                        </a:spcAft>
                      </a:pP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nSpc>
                          <a:spcPts val="2800"/>
                        </a:lnSpc>
                        <a:spcAft>
                          <a:spcPts val="0"/>
                        </a:spcAft>
                      </a:pPr>
                      <a:r>
                        <a:rPr lang="zh-TW" sz="2000" b="1" kern="100" dirty="0">
                          <a:effectLst/>
                          <a:latin typeface="Times New Roman"/>
                          <a:ea typeface="標楷體"/>
                        </a:rPr>
                        <a:t>已針對淡水生物物種之習性給予</a:t>
                      </a:r>
                      <a:r>
                        <a:rPr lang="zh-TW" sz="2000" b="1" kern="100" dirty="0">
                          <a:solidFill>
                            <a:srgbClr val="0000FF"/>
                          </a:solidFill>
                          <a:effectLst/>
                          <a:latin typeface="Times New Roman"/>
                          <a:ea typeface="標楷體"/>
                        </a:rPr>
                        <a:t>環境豐富化物件</a:t>
                      </a:r>
                      <a:r>
                        <a:rPr lang="zh-TW" sz="2000" b="1" kern="100" dirty="0">
                          <a:effectLst/>
                          <a:latin typeface="Times New Roman"/>
                          <a:ea typeface="標楷體"/>
                        </a:rPr>
                        <a:t>，例如水草、石礫、水管等。</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bl>
          </a:graphicData>
        </a:graphic>
      </p:graphicFrame>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p111</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文字方塊 5"/>
          <p:cNvSpPr txBox="1"/>
          <p:nvPr/>
        </p:nvSpPr>
        <p:spPr>
          <a:xfrm>
            <a:off x="113760" y="1736328"/>
            <a:ext cx="288000" cy="236603"/>
          </a:xfrm>
          <a:prstGeom prst="rect">
            <a:avLst/>
          </a:prstGeom>
          <a:solidFill>
            <a:srgbClr val="FFC000"/>
          </a:solidFill>
        </p:spPr>
        <p:txBody>
          <a:bodyPr wrap="none" rtlCol="0" anchor="ctr">
            <a:spAutoFit/>
          </a:bodyPr>
          <a:lstStyle/>
          <a:p>
            <a:pPr algn="ctr">
              <a:lnSpc>
                <a:spcPts val="1000"/>
              </a:lnSpc>
            </a:pP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(4)</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文字方塊 6"/>
          <p:cNvSpPr txBox="1"/>
          <p:nvPr/>
        </p:nvSpPr>
        <p:spPr>
          <a:xfrm>
            <a:off x="107536" y="3204481"/>
            <a:ext cx="288000" cy="236603"/>
          </a:xfrm>
          <a:prstGeom prst="rect">
            <a:avLst/>
          </a:prstGeom>
          <a:solidFill>
            <a:srgbClr val="FFC000"/>
          </a:solidFill>
        </p:spPr>
        <p:txBody>
          <a:bodyPr wrap="none" rtlCol="0" anchor="ctr">
            <a:spAutoFit/>
          </a:bodyPr>
          <a:lstStyle/>
          <a:p>
            <a:pPr algn="ctr">
              <a:lnSpc>
                <a:spcPts val="1000"/>
              </a:lnSpc>
            </a:pP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(5)</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4734366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270731195"/>
              </p:ext>
            </p:extLst>
          </p:nvPr>
        </p:nvGraphicFramePr>
        <p:xfrm>
          <a:off x="338334" y="476672"/>
          <a:ext cx="8784976" cy="5689600"/>
        </p:xfrm>
        <a:graphic>
          <a:graphicData uri="http://schemas.openxmlformats.org/drawingml/2006/table">
            <a:tbl>
              <a:tblPr firstRow="1" firstCol="1" bandRow="1"/>
              <a:tblGrid>
                <a:gridCol w="807850"/>
                <a:gridCol w="7977126"/>
              </a:tblGrid>
              <a:tr h="213360">
                <a:tc>
                  <a:txBody>
                    <a:bodyPr/>
                    <a:lstStyle/>
                    <a:p>
                      <a:pPr algn="ctr">
                        <a:lnSpc>
                          <a:spcPts val="2800"/>
                        </a:lnSpc>
                        <a:spcAft>
                          <a:spcPts val="0"/>
                        </a:spcAft>
                      </a:pPr>
                      <a:r>
                        <a:rPr lang="zh-TW" sz="2000" b="1" kern="100" dirty="0">
                          <a:effectLst/>
                          <a:latin typeface="Times New Roman"/>
                          <a:ea typeface="標楷體"/>
                        </a:rPr>
                        <a:t>單位</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800"/>
                        </a:lnSpc>
                        <a:spcAft>
                          <a:spcPts val="0"/>
                        </a:spcAft>
                      </a:pPr>
                      <a:r>
                        <a:rPr lang="en-US" sz="2000" b="1" kern="100" dirty="0">
                          <a:effectLst/>
                          <a:latin typeface="Times New Roman"/>
                          <a:ea typeface="標楷體"/>
                        </a:rPr>
                        <a:t>105</a:t>
                      </a:r>
                      <a:r>
                        <a:rPr lang="zh-TW" sz="2000" b="1" kern="100" dirty="0">
                          <a:effectLst/>
                          <a:latin typeface="Times New Roman"/>
                          <a:ea typeface="標楷體"/>
                        </a:rPr>
                        <a:t>年</a:t>
                      </a:r>
                      <a:r>
                        <a:rPr lang="en-US" sz="2000" b="1" kern="100" dirty="0">
                          <a:effectLst/>
                          <a:latin typeface="Times New Roman"/>
                          <a:ea typeface="標楷體"/>
                        </a:rPr>
                        <a:t>8</a:t>
                      </a:r>
                      <a:r>
                        <a:rPr lang="zh-TW" sz="2000" b="1" kern="100" dirty="0">
                          <a:effectLst/>
                          <a:latin typeface="Times New Roman"/>
                          <a:ea typeface="標楷體"/>
                        </a:rPr>
                        <a:t>月</a:t>
                      </a:r>
                      <a:r>
                        <a:rPr lang="en-US" sz="2000" b="1" kern="100" dirty="0">
                          <a:effectLst/>
                          <a:latin typeface="Times New Roman"/>
                          <a:ea typeface="標楷體"/>
                        </a:rPr>
                        <a:t>31</a:t>
                      </a:r>
                      <a:r>
                        <a:rPr lang="zh-TW" sz="2000" b="1" kern="100" dirty="0">
                          <a:effectLst/>
                          <a:latin typeface="Times New Roman"/>
                          <a:ea typeface="標楷體"/>
                        </a:rPr>
                        <a:t>日改善情形</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360">
                <a:tc gridSpan="2">
                  <a:txBody>
                    <a:bodyPr/>
                    <a:lstStyle/>
                    <a:p>
                      <a:pPr>
                        <a:lnSpc>
                          <a:spcPts val="2800"/>
                        </a:lnSpc>
                        <a:spcAft>
                          <a:spcPts val="0"/>
                        </a:spcAft>
                      </a:pPr>
                      <a:r>
                        <a:rPr lang="zh-TW" sz="2000" b="1" kern="100" dirty="0">
                          <a:solidFill>
                            <a:srgbClr val="FFFFFF"/>
                          </a:solidFill>
                          <a:effectLst/>
                          <a:latin typeface="Times New Roman"/>
                          <a:ea typeface="標楷體"/>
                        </a:rPr>
                        <a:t>軟體</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zh-TW" altLang="en-US"/>
                    </a:p>
                  </a:txBody>
                  <a:tcPr/>
                </a:tc>
              </a:tr>
              <a:tr h="215900">
                <a:tc gridSpan="2">
                  <a:txBody>
                    <a:bodyPr/>
                    <a:lstStyle/>
                    <a:p>
                      <a:pPr>
                        <a:lnSpc>
                          <a:spcPts val="2800"/>
                        </a:lnSpc>
                        <a:spcAft>
                          <a:spcPts val="0"/>
                        </a:spcAft>
                      </a:pPr>
                      <a:r>
                        <a:rPr lang="en-US" sz="2000" b="1" kern="100" dirty="0">
                          <a:effectLst/>
                          <a:latin typeface="Times New Roman"/>
                          <a:ea typeface="標楷體"/>
                        </a:rPr>
                        <a:t>7. </a:t>
                      </a:r>
                      <a:r>
                        <a:rPr lang="zh-TW" sz="2000" b="1" kern="100" dirty="0">
                          <a:effectLst/>
                          <a:latin typeface="Times New Roman"/>
                          <a:ea typeface="標楷體"/>
                        </a:rPr>
                        <a:t>動物房應設置</a:t>
                      </a:r>
                      <a:r>
                        <a:rPr lang="zh-TW" sz="2000" b="1" kern="100" dirty="0">
                          <a:solidFill>
                            <a:srgbClr val="0000FF"/>
                          </a:solidFill>
                          <a:effectLst/>
                          <a:latin typeface="Times New Roman"/>
                          <a:ea typeface="標楷體"/>
                        </a:rPr>
                        <a:t>動物飼養管理</a:t>
                      </a:r>
                      <a:r>
                        <a:rPr lang="zh-TW" sz="2000" b="1" kern="100" dirty="0">
                          <a:effectLst/>
                          <a:latin typeface="Times New Roman"/>
                          <a:ea typeface="標楷體"/>
                        </a:rPr>
                        <a:t>相關</a:t>
                      </a:r>
                      <a:r>
                        <a:rPr lang="zh-TW" sz="2000" b="1" kern="100" dirty="0">
                          <a:solidFill>
                            <a:srgbClr val="0000FF"/>
                          </a:solidFill>
                          <a:effectLst/>
                          <a:latin typeface="Times New Roman"/>
                          <a:ea typeface="標楷體"/>
                        </a:rPr>
                        <a:t>紀錄表</a:t>
                      </a:r>
                      <a:r>
                        <a:rPr lang="zh-TW" sz="2000" b="1" kern="100" dirty="0">
                          <a:effectLst/>
                          <a:latin typeface="Times New Roman"/>
                          <a:ea typeface="標楷體"/>
                        </a:rPr>
                        <a:t>（包括</a:t>
                      </a:r>
                      <a:r>
                        <a:rPr lang="zh-TW" sz="2000" b="1" kern="100" dirty="0">
                          <a:solidFill>
                            <a:srgbClr val="0000FF"/>
                          </a:solidFill>
                          <a:effectLst/>
                          <a:latin typeface="Times New Roman"/>
                          <a:ea typeface="標楷體"/>
                        </a:rPr>
                        <a:t>溫濕度</a:t>
                      </a:r>
                      <a:r>
                        <a:rPr lang="zh-TW" sz="2000" b="1" kern="100" dirty="0">
                          <a:effectLst/>
                          <a:latin typeface="Times New Roman"/>
                          <a:ea typeface="標楷體"/>
                        </a:rPr>
                        <a:t>、</a:t>
                      </a:r>
                      <a:r>
                        <a:rPr lang="zh-TW" sz="2000" b="1" kern="100" dirty="0">
                          <a:solidFill>
                            <a:srgbClr val="0000FF"/>
                          </a:solidFill>
                          <a:effectLst/>
                          <a:latin typeface="Times New Roman"/>
                          <a:ea typeface="標楷體"/>
                        </a:rPr>
                        <a:t>數量統計</a:t>
                      </a:r>
                      <a:r>
                        <a:rPr lang="en-US" sz="2000" b="1" kern="100" dirty="0">
                          <a:effectLst/>
                          <a:latin typeface="Times New Roman"/>
                          <a:ea typeface="標楷體"/>
                        </a:rPr>
                        <a:t>……</a:t>
                      </a:r>
                      <a:r>
                        <a:rPr lang="zh-TW" sz="2000" b="1" kern="100" dirty="0">
                          <a:effectLst/>
                          <a:latin typeface="Times New Roman"/>
                          <a:ea typeface="標楷體"/>
                        </a:rPr>
                        <a:t>等）。</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hMerge="1">
                  <a:txBody>
                    <a:bodyPr/>
                    <a:lstStyle/>
                    <a:p>
                      <a:endParaRPr lang="zh-TW" altLang="en-US"/>
                    </a:p>
                  </a:txBody>
                  <a:tcPr/>
                </a:tc>
              </a:tr>
              <a:tr h="1074420">
                <a:tc>
                  <a:txBody>
                    <a:bodyPr/>
                    <a:lstStyle/>
                    <a:p>
                      <a:pPr algn="ctr">
                        <a:lnSpc>
                          <a:spcPts val="2800"/>
                        </a:lnSpc>
                        <a:spcAft>
                          <a:spcPts val="0"/>
                        </a:spcAft>
                      </a:pPr>
                      <a:r>
                        <a:rPr lang="en-US" sz="1800" b="1" kern="100" dirty="0">
                          <a:effectLst/>
                          <a:latin typeface="Times New Roman"/>
                          <a:ea typeface="標楷體"/>
                        </a:rPr>
                        <a:t>B1</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生技館</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B1-001</a:t>
                      </a:r>
                      <a:r>
                        <a:rPr lang="zh-TW" sz="2000" b="1" u="sng" kern="100" dirty="0">
                          <a:solidFill>
                            <a:srgbClr val="993300"/>
                          </a:solidFill>
                          <a:effectLst/>
                          <a:latin typeface="Times New Roman"/>
                          <a:ea typeface="標楷體"/>
                        </a:rPr>
                        <a:t>一般潔淨區</a:t>
                      </a:r>
                      <a:r>
                        <a:rPr lang="zh-TW" sz="2000" b="1" u="sng" kern="100" dirty="0">
                          <a:effectLst/>
                          <a:latin typeface="Times New Roman"/>
                          <a:ea typeface="標楷體"/>
                        </a:rPr>
                        <a:t>動物舍房工作人員與研究使用人員之</a:t>
                      </a:r>
                      <a:r>
                        <a:rPr lang="zh-TW" sz="2000" b="1" u="sng" kern="100" dirty="0">
                          <a:solidFill>
                            <a:srgbClr val="FF0000"/>
                          </a:solidFill>
                          <a:effectLst/>
                          <a:latin typeface="Times New Roman"/>
                          <a:ea typeface="標楷體"/>
                        </a:rPr>
                        <a:t>工作通則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B1-001-T01</a:t>
                      </a:r>
                      <a:r>
                        <a:rPr lang="zh-TW" sz="2000" b="1" u="sng" kern="100" dirty="0">
                          <a:effectLst/>
                          <a:latin typeface="Times New Roman"/>
                          <a:ea typeface="標楷體"/>
                        </a:rPr>
                        <a:t>一般潔淨區動物舍房之每日工作與</a:t>
                      </a:r>
                      <a:r>
                        <a:rPr lang="zh-TW" sz="2000" b="1" u="sng" kern="100" dirty="0">
                          <a:solidFill>
                            <a:srgbClr val="0000FF"/>
                          </a:solidFill>
                          <a:effectLst/>
                          <a:latin typeface="Times New Roman"/>
                          <a:ea typeface="標楷體"/>
                        </a:rPr>
                        <a:t>溫溼度紀錄表</a:t>
                      </a:r>
                      <a:r>
                        <a:rPr lang="zh-TW" sz="2000" b="1" u="sng" kern="100" dirty="0">
                          <a:effectLst/>
                          <a:latin typeface="Times New Roman"/>
                          <a:ea typeface="標楷體"/>
                        </a:rPr>
                        <a:t>（</a:t>
                      </a:r>
                      <a:r>
                        <a:rPr lang="zh-TW" sz="2000" b="1" u="sng" kern="100" dirty="0">
                          <a:solidFill>
                            <a:srgbClr val="008000"/>
                          </a:solidFill>
                          <a:effectLst/>
                          <a:latin typeface="Times New Roman"/>
                          <a:ea typeface="標楷體"/>
                        </a:rPr>
                        <a:t>工作人員</a:t>
                      </a:r>
                      <a:r>
                        <a:rPr lang="zh-TW" sz="2000" b="1" u="sng" kern="100" dirty="0">
                          <a:effectLst/>
                          <a:latin typeface="Times New Roman"/>
                          <a:ea typeface="標楷體"/>
                        </a:rPr>
                        <a:t>）</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B1-001-T02</a:t>
                      </a:r>
                      <a:r>
                        <a:rPr lang="zh-TW" sz="2000" b="1" u="sng" kern="100" dirty="0">
                          <a:effectLst/>
                          <a:latin typeface="Times New Roman"/>
                          <a:ea typeface="標楷體"/>
                        </a:rPr>
                        <a:t>一般潔淨區動物舍房之每日</a:t>
                      </a:r>
                      <a:r>
                        <a:rPr lang="zh-TW" sz="2000" b="1" u="sng" kern="100" dirty="0">
                          <a:solidFill>
                            <a:srgbClr val="0000FF"/>
                          </a:solidFill>
                          <a:effectLst/>
                          <a:latin typeface="Times New Roman"/>
                          <a:ea typeface="標楷體"/>
                        </a:rPr>
                        <a:t>工作紀錄表</a:t>
                      </a:r>
                      <a:r>
                        <a:rPr lang="zh-TW" sz="2000" b="1" u="sng" kern="100" dirty="0">
                          <a:effectLst/>
                          <a:latin typeface="Times New Roman"/>
                          <a:ea typeface="標楷體"/>
                        </a:rPr>
                        <a:t>（</a:t>
                      </a:r>
                      <a:r>
                        <a:rPr lang="zh-TW" sz="2000" b="1" u="sng" kern="100" dirty="0">
                          <a:solidFill>
                            <a:srgbClr val="008000"/>
                          </a:solidFill>
                          <a:effectLst/>
                          <a:latin typeface="Times New Roman"/>
                          <a:ea typeface="標楷體"/>
                        </a:rPr>
                        <a:t>研究使用人員</a:t>
                      </a:r>
                      <a:r>
                        <a:rPr lang="zh-TW" sz="2000" b="1" u="sng" kern="100" dirty="0">
                          <a:effectLst/>
                          <a:latin typeface="Times New Roman"/>
                          <a:ea typeface="標楷體"/>
                        </a:rPr>
                        <a:t>）</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B1-002</a:t>
                      </a:r>
                      <a:r>
                        <a:rPr lang="zh-TW" sz="2000" b="1" u="sng" kern="100" dirty="0">
                          <a:solidFill>
                            <a:srgbClr val="993300"/>
                          </a:solidFill>
                          <a:effectLst/>
                          <a:latin typeface="Times New Roman"/>
                          <a:ea typeface="標楷體"/>
                        </a:rPr>
                        <a:t>前置性無特定病源飼育區</a:t>
                      </a:r>
                      <a:r>
                        <a:rPr lang="zh-TW" sz="2000" b="1" u="sng" kern="100" dirty="0">
                          <a:effectLst/>
                          <a:latin typeface="Times New Roman"/>
                          <a:ea typeface="標楷體"/>
                        </a:rPr>
                        <a:t>動物舍房工作人員與研究使用人員之</a:t>
                      </a:r>
                      <a:r>
                        <a:rPr lang="zh-TW" sz="2000" b="1" u="sng" kern="100" dirty="0">
                          <a:solidFill>
                            <a:srgbClr val="FF0000"/>
                          </a:solidFill>
                          <a:effectLst/>
                          <a:latin typeface="Times New Roman"/>
                          <a:ea typeface="標楷體"/>
                        </a:rPr>
                        <a:t>工作通則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B1-002-T01</a:t>
                      </a:r>
                      <a:r>
                        <a:rPr lang="zh-TW" sz="2000" b="1" u="sng" kern="100" dirty="0">
                          <a:effectLst/>
                          <a:latin typeface="Times New Roman"/>
                          <a:ea typeface="標楷體"/>
                        </a:rPr>
                        <a:t>前置性無特定病源飼育區動物舍房之每日工作與</a:t>
                      </a:r>
                      <a:r>
                        <a:rPr lang="zh-TW" sz="2000" b="1" u="sng" kern="100" dirty="0">
                          <a:solidFill>
                            <a:srgbClr val="0000FF"/>
                          </a:solidFill>
                          <a:effectLst/>
                          <a:latin typeface="Times New Roman"/>
                          <a:ea typeface="標楷體"/>
                        </a:rPr>
                        <a:t>溫溼度紀錄表</a:t>
                      </a:r>
                      <a:r>
                        <a:rPr lang="zh-TW" sz="2000" b="1" u="sng" kern="100" dirty="0">
                          <a:effectLst/>
                          <a:latin typeface="Times New Roman"/>
                          <a:ea typeface="標楷體"/>
                        </a:rPr>
                        <a:t>（</a:t>
                      </a:r>
                      <a:r>
                        <a:rPr lang="zh-TW" sz="2000" b="1" u="sng" kern="100" dirty="0">
                          <a:solidFill>
                            <a:srgbClr val="008000"/>
                          </a:solidFill>
                          <a:effectLst/>
                          <a:latin typeface="Times New Roman"/>
                          <a:ea typeface="標楷體"/>
                        </a:rPr>
                        <a:t>工作人員</a:t>
                      </a:r>
                      <a:r>
                        <a:rPr lang="zh-TW" sz="2000" b="1" u="sng" kern="100" dirty="0">
                          <a:effectLst/>
                          <a:latin typeface="Times New Roman"/>
                          <a:ea typeface="標楷體"/>
                        </a:rPr>
                        <a:t>）</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B1-002-T02</a:t>
                      </a:r>
                      <a:r>
                        <a:rPr lang="zh-TW" sz="2000" b="1" u="sng" kern="100" dirty="0">
                          <a:effectLst/>
                          <a:latin typeface="Times New Roman"/>
                          <a:ea typeface="標楷體"/>
                        </a:rPr>
                        <a:t>前置性無特定病源飼育區動物舍房之每日</a:t>
                      </a:r>
                      <a:r>
                        <a:rPr lang="zh-TW" sz="2000" b="1" u="sng" kern="100" dirty="0">
                          <a:solidFill>
                            <a:srgbClr val="0000FF"/>
                          </a:solidFill>
                          <a:effectLst/>
                          <a:latin typeface="Times New Roman"/>
                          <a:ea typeface="標楷體"/>
                        </a:rPr>
                        <a:t>工作紀錄表</a:t>
                      </a:r>
                      <a:r>
                        <a:rPr lang="zh-TW" sz="2000" b="1" u="sng" kern="100" dirty="0">
                          <a:effectLst/>
                          <a:latin typeface="Times New Roman"/>
                          <a:ea typeface="標楷體"/>
                        </a:rPr>
                        <a:t>（</a:t>
                      </a:r>
                      <a:r>
                        <a:rPr lang="zh-TW" sz="2000" b="1" u="sng" kern="100" dirty="0">
                          <a:solidFill>
                            <a:srgbClr val="008000"/>
                          </a:solidFill>
                          <a:effectLst/>
                          <a:latin typeface="Times New Roman"/>
                          <a:ea typeface="標楷體"/>
                        </a:rPr>
                        <a:t>研究使用人員</a:t>
                      </a:r>
                      <a:r>
                        <a:rPr lang="zh-TW" sz="2000" b="1" u="sng" kern="100" dirty="0">
                          <a:effectLst/>
                          <a:latin typeface="Times New Roman"/>
                          <a:ea typeface="標楷體"/>
                        </a:rPr>
                        <a:t>）</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bl>
          </a:graphicData>
        </a:graphic>
      </p:graphicFrame>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p112</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文字方塊 5"/>
          <p:cNvSpPr txBox="1"/>
          <p:nvPr/>
        </p:nvSpPr>
        <p:spPr>
          <a:xfrm>
            <a:off x="10175" y="1276457"/>
            <a:ext cx="288000" cy="236603"/>
          </a:xfrm>
          <a:prstGeom prst="rect">
            <a:avLst/>
          </a:prstGeom>
          <a:solidFill>
            <a:srgbClr val="FFC000"/>
          </a:solidFill>
        </p:spPr>
        <p:txBody>
          <a:bodyPr wrap="none" rtlCol="0" anchor="ctr">
            <a:spAutoFit/>
          </a:bodyPr>
          <a:lstStyle/>
          <a:p>
            <a:pPr algn="ctr">
              <a:lnSpc>
                <a:spcPts val="1000"/>
              </a:lnSpc>
            </a:pP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7948552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2545965365"/>
              </p:ext>
            </p:extLst>
          </p:nvPr>
        </p:nvGraphicFramePr>
        <p:xfrm>
          <a:off x="314197" y="939800"/>
          <a:ext cx="8784976" cy="4978400"/>
        </p:xfrm>
        <a:graphic>
          <a:graphicData uri="http://schemas.openxmlformats.org/drawingml/2006/table">
            <a:tbl>
              <a:tblPr firstRow="1" firstCol="1" bandRow="1"/>
              <a:tblGrid>
                <a:gridCol w="807850"/>
                <a:gridCol w="7977126"/>
              </a:tblGrid>
              <a:tr h="213360">
                <a:tc>
                  <a:txBody>
                    <a:bodyPr/>
                    <a:lstStyle/>
                    <a:p>
                      <a:pPr algn="ctr">
                        <a:lnSpc>
                          <a:spcPts val="2800"/>
                        </a:lnSpc>
                        <a:spcAft>
                          <a:spcPts val="0"/>
                        </a:spcAft>
                      </a:pPr>
                      <a:r>
                        <a:rPr lang="zh-TW" sz="2000" b="1" kern="100" dirty="0">
                          <a:effectLst/>
                          <a:latin typeface="Times New Roman"/>
                          <a:ea typeface="標楷體"/>
                        </a:rPr>
                        <a:t>單位</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800"/>
                        </a:lnSpc>
                        <a:spcAft>
                          <a:spcPts val="0"/>
                        </a:spcAft>
                      </a:pPr>
                      <a:r>
                        <a:rPr lang="en-US" sz="2000" b="1" kern="100" dirty="0">
                          <a:effectLst/>
                          <a:latin typeface="Times New Roman"/>
                          <a:ea typeface="標楷體"/>
                        </a:rPr>
                        <a:t>105</a:t>
                      </a:r>
                      <a:r>
                        <a:rPr lang="zh-TW" sz="2000" b="1" kern="100" dirty="0">
                          <a:effectLst/>
                          <a:latin typeface="Times New Roman"/>
                          <a:ea typeface="標楷體"/>
                        </a:rPr>
                        <a:t>年</a:t>
                      </a:r>
                      <a:r>
                        <a:rPr lang="en-US" sz="2000" b="1" kern="100" dirty="0">
                          <a:effectLst/>
                          <a:latin typeface="Times New Roman"/>
                          <a:ea typeface="標楷體"/>
                        </a:rPr>
                        <a:t>8</a:t>
                      </a:r>
                      <a:r>
                        <a:rPr lang="zh-TW" sz="2000" b="1" kern="100" dirty="0">
                          <a:effectLst/>
                          <a:latin typeface="Times New Roman"/>
                          <a:ea typeface="標楷體"/>
                        </a:rPr>
                        <a:t>月</a:t>
                      </a:r>
                      <a:r>
                        <a:rPr lang="en-US" sz="2000" b="1" kern="100" dirty="0">
                          <a:effectLst/>
                          <a:latin typeface="Times New Roman"/>
                          <a:ea typeface="標楷體"/>
                        </a:rPr>
                        <a:t>31</a:t>
                      </a:r>
                      <a:r>
                        <a:rPr lang="zh-TW" sz="2000" b="1" kern="100" dirty="0">
                          <a:effectLst/>
                          <a:latin typeface="Times New Roman"/>
                          <a:ea typeface="標楷體"/>
                        </a:rPr>
                        <a:t>日改善情形</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360">
                <a:tc gridSpan="2">
                  <a:txBody>
                    <a:bodyPr/>
                    <a:lstStyle/>
                    <a:p>
                      <a:pPr>
                        <a:lnSpc>
                          <a:spcPts val="2800"/>
                        </a:lnSpc>
                        <a:spcAft>
                          <a:spcPts val="0"/>
                        </a:spcAft>
                      </a:pPr>
                      <a:r>
                        <a:rPr lang="zh-TW" sz="2000" b="1" kern="100">
                          <a:solidFill>
                            <a:srgbClr val="FFFFFF"/>
                          </a:solidFill>
                          <a:effectLst/>
                          <a:latin typeface="Times New Roman"/>
                          <a:ea typeface="標楷體"/>
                        </a:rPr>
                        <a:t>軟體</a:t>
                      </a:r>
                      <a:endParaRPr lang="zh-TW" sz="2000" kern="1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zh-TW" altLang="en-US"/>
                    </a:p>
                  </a:txBody>
                  <a:tcPr/>
                </a:tc>
              </a:tr>
              <a:tr h="215900">
                <a:tc gridSpan="2">
                  <a:txBody>
                    <a:bodyPr/>
                    <a:lstStyle/>
                    <a:p>
                      <a:pPr>
                        <a:lnSpc>
                          <a:spcPts val="2800"/>
                        </a:lnSpc>
                        <a:spcAft>
                          <a:spcPts val="0"/>
                        </a:spcAft>
                      </a:pPr>
                      <a:r>
                        <a:rPr lang="en-US" sz="2000" b="1" kern="100" dirty="0">
                          <a:effectLst/>
                          <a:latin typeface="Times New Roman"/>
                          <a:ea typeface="標楷體"/>
                        </a:rPr>
                        <a:t>7. </a:t>
                      </a:r>
                      <a:r>
                        <a:rPr lang="zh-TW" sz="2000" b="1" kern="100" dirty="0">
                          <a:effectLst/>
                          <a:latin typeface="Times New Roman"/>
                          <a:ea typeface="標楷體"/>
                        </a:rPr>
                        <a:t>動物房應設置</a:t>
                      </a:r>
                      <a:r>
                        <a:rPr lang="zh-TW" sz="2000" b="1" kern="100" dirty="0">
                          <a:solidFill>
                            <a:srgbClr val="0000FF"/>
                          </a:solidFill>
                          <a:effectLst/>
                          <a:latin typeface="Times New Roman"/>
                          <a:ea typeface="標楷體"/>
                        </a:rPr>
                        <a:t>動物飼養管理</a:t>
                      </a:r>
                      <a:r>
                        <a:rPr lang="zh-TW" sz="2000" b="1" kern="100" dirty="0">
                          <a:effectLst/>
                          <a:latin typeface="Times New Roman"/>
                          <a:ea typeface="標楷體"/>
                        </a:rPr>
                        <a:t>相關</a:t>
                      </a:r>
                      <a:r>
                        <a:rPr lang="zh-TW" sz="2000" b="1" kern="100" dirty="0">
                          <a:solidFill>
                            <a:srgbClr val="0000FF"/>
                          </a:solidFill>
                          <a:effectLst/>
                          <a:latin typeface="Times New Roman"/>
                          <a:ea typeface="標楷體"/>
                        </a:rPr>
                        <a:t>紀錄表</a:t>
                      </a:r>
                      <a:r>
                        <a:rPr lang="zh-TW" sz="2000" b="1" kern="100" dirty="0">
                          <a:effectLst/>
                          <a:latin typeface="Times New Roman"/>
                          <a:ea typeface="標楷體"/>
                        </a:rPr>
                        <a:t>（包括</a:t>
                      </a:r>
                      <a:r>
                        <a:rPr lang="zh-TW" sz="2000" b="1" kern="100" dirty="0">
                          <a:solidFill>
                            <a:srgbClr val="0000FF"/>
                          </a:solidFill>
                          <a:effectLst/>
                          <a:latin typeface="Times New Roman"/>
                          <a:ea typeface="標楷體"/>
                        </a:rPr>
                        <a:t>溫濕度、數量統計</a:t>
                      </a:r>
                      <a:r>
                        <a:rPr lang="en-US" sz="2000" b="1" kern="100" dirty="0">
                          <a:effectLst/>
                          <a:latin typeface="Times New Roman"/>
                          <a:ea typeface="標楷體"/>
                        </a:rPr>
                        <a:t>……</a:t>
                      </a:r>
                      <a:r>
                        <a:rPr lang="zh-TW" sz="2000" b="1" kern="100" dirty="0">
                          <a:effectLst/>
                          <a:latin typeface="Times New Roman"/>
                          <a:ea typeface="標楷體"/>
                        </a:rPr>
                        <a:t>等）。</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hMerge="1">
                  <a:txBody>
                    <a:bodyPr/>
                    <a:lstStyle/>
                    <a:p>
                      <a:endParaRPr lang="zh-TW" altLang="en-US"/>
                    </a:p>
                  </a:txBody>
                  <a:tcPr/>
                </a:tc>
              </a:tr>
              <a:tr h="683895">
                <a:tc>
                  <a:txBody>
                    <a:bodyPr/>
                    <a:lstStyle/>
                    <a:p>
                      <a:pPr algn="ctr">
                        <a:lnSpc>
                          <a:spcPts val="2800"/>
                        </a:lnSpc>
                        <a:spcAft>
                          <a:spcPts val="0"/>
                        </a:spcAft>
                      </a:pPr>
                      <a:r>
                        <a:rPr lang="en-US" sz="1800" b="1" kern="100" dirty="0">
                          <a:effectLst/>
                          <a:latin typeface="Times New Roman"/>
                          <a:ea typeface="標楷體"/>
                        </a:rPr>
                        <a:t>B2</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生農館</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B2-003</a:t>
                      </a:r>
                      <a:r>
                        <a:rPr lang="zh-TW" sz="2000" b="1" u="sng" kern="100" dirty="0">
                          <a:solidFill>
                            <a:srgbClr val="993300"/>
                          </a:solidFill>
                          <a:effectLst/>
                          <a:latin typeface="Times New Roman"/>
                          <a:ea typeface="標楷體"/>
                        </a:rPr>
                        <a:t>一般清潔區</a:t>
                      </a:r>
                      <a:r>
                        <a:rPr lang="zh-TW" sz="2000" b="1" u="sng" kern="100" dirty="0">
                          <a:effectLst/>
                          <a:latin typeface="Times New Roman"/>
                          <a:ea typeface="標楷體"/>
                        </a:rPr>
                        <a:t>動物舍房使用人之</a:t>
                      </a:r>
                      <a:r>
                        <a:rPr lang="zh-TW" sz="2000" b="1" u="sng" kern="100" dirty="0">
                          <a:solidFill>
                            <a:srgbClr val="FF0000"/>
                          </a:solidFill>
                          <a:effectLst/>
                          <a:latin typeface="Times New Roman"/>
                          <a:ea typeface="標楷體"/>
                        </a:rPr>
                        <a:t>工作通則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B2-004</a:t>
                      </a:r>
                      <a:r>
                        <a:rPr lang="zh-TW" sz="2000" b="1" u="sng" kern="100" dirty="0">
                          <a:solidFill>
                            <a:srgbClr val="993300"/>
                          </a:solidFill>
                          <a:effectLst/>
                          <a:latin typeface="Times New Roman"/>
                          <a:ea typeface="標楷體"/>
                        </a:rPr>
                        <a:t>傳統環境區</a:t>
                      </a:r>
                      <a:r>
                        <a:rPr lang="zh-TW" sz="2000" b="1" u="sng" kern="100" dirty="0">
                          <a:effectLst/>
                          <a:latin typeface="Times New Roman"/>
                          <a:ea typeface="標楷體"/>
                        </a:rPr>
                        <a:t>動物舍房使用人員之</a:t>
                      </a:r>
                      <a:r>
                        <a:rPr lang="zh-TW" sz="2000" b="1" u="sng" kern="100" dirty="0">
                          <a:solidFill>
                            <a:srgbClr val="FF0000"/>
                          </a:solidFill>
                          <a:effectLst/>
                          <a:latin typeface="Times New Roman"/>
                          <a:ea typeface="標楷體"/>
                        </a:rPr>
                        <a:t>工作通則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B2-003-T01</a:t>
                      </a:r>
                      <a:r>
                        <a:rPr lang="zh-TW" sz="2000" b="1" u="sng" kern="100" dirty="0">
                          <a:effectLst/>
                          <a:latin typeface="Times New Roman"/>
                          <a:ea typeface="標楷體"/>
                        </a:rPr>
                        <a:t>動物舍房</a:t>
                      </a:r>
                      <a:r>
                        <a:rPr lang="zh-TW" sz="2000" b="1" u="sng" kern="100" dirty="0">
                          <a:solidFill>
                            <a:srgbClr val="0000FF"/>
                          </a:solidFill>
                          <a:effectLst/>
                          <a:latin typeface="Times New Roman"/>
                          <a:ea typeface="標楷體"/>
                        </a:rPr>
                        <a:t>每日工作記錄表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51460">
                <a:tc>
                  <a:txBody>
                    <a:bodyPr/>
                    <a:lstStyle/>
                    <a:p>
                      <a:pPr algn="ctr">
                        <a:lnSpc>
                          <a:spcPts val="2800"/>
                        </a:lnSpc>
                        <a:spcAft>
                          <a:spcPts val="0"/>
                        </a:spcAft>
                      </a:pPr>
                      <a:r>
                        <a:rPr lang="en-US" sz="1800" b="1" kern="100" dirty="0">
                          <a:effectLst/>
                          <a:latin typeface="Times New Roman"/>
                          <a:ea typeface="標楷體"/>
                        </a:rPr>
                        <a:t>C1</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禽類</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C1-001</a:t>
                      </a:r>
                      <a:r>
                        <a:rPr lang="zh-TW" sz="2000" b="1" u="sng" kern="100" dirty="0">
                          <a:effectLst/>
                          <a:latin typeface="Times New Roman"/>
                          <a:ea typeface="標楷體"/>
                        </a:rPr>
                        <a:t>動物舍工作人員與研究使用人員之</a:t>
                      </a:r>
                      <a:r>
                        <a:rPr lang="zh-TW" sz="2000" b="1" u="sng" kern="100" dirty="0">
                          <a:solidFill>
                            <a:srgbClr val="FF0000"/>
                          </a:solidFill>
                          <a:effectLst/>
                          <a:latin typeface="Times New Roman"/>
                          <a:ea typeface="標楷體"/>
                        </a:rPr>
                        <a:t>工作通則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C1-001-T01</a:t>
                      </a:r>
                      <a:r>
                        <a:rPr lang="zh-TW" sz="2000" b="1" u="sng" kern="100" dirty="0">
                          <a:effectLst/>
                          <a:latin typeface="Times New Roman"/>
                          <a:ea typeface="標楷體"/>
                        </a:rPr>
                        <a:t>動物舍房</a:t>
                      </a:r>
                      <a:r>
                        <a:rPr lang="zh-TW" sz="2000" b="1" u="sng" kern="100" dirty="0">
                          <a:solidFill>
                            <a:srgbClr val="0000FF"/>
                          </a:solidFill>
                          <a:effectLst/>
                          <a:latin typeface="Times New Roman"/>
                          <a:ea typeface="標楷體"/>
                        </a:rPr>
                        <a:t>每日工作紀錄表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r h="266700">
                <a:tc>
                  <a:txBody>
                    <a:bodyPr/>
                    <a:lstStyle/>
                    <a:p>
                      <a:pPr algn="ctr">
                        <a:lnSpc>
                          <a:spcPts val="2800"/>
                        </a:lnSpc>
                        <a:spcAft>
                          <a:spcPts val="0"/>
                        </a:spcAft>
                      </a:pPr>
                      <a:r>
                        <a:rPr lang="en-US" sz="1800" b="1" kern="100" dirty="0">
                          <a:effectLst/>
                          <a:latin typeface="Times New Roman"/>
                          <a:ea typeface="標楷體"/>
                        </a:rPr>
                        <a:t>A1</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水生</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A1-001</a:t>
                      </a:r>
                      <a:r>
                        <a:rPr lang="zh-TW" sz="2000" b="1" u="sng" kern="100" dirty="0">
                          <a:effectLst/>
                          <a:latin typeface="Times New Roman"/>
                          <a:ea typeface="標楷體"/>
                        </a:rPr>
                        <a:t>水生動物舍房使用人之</a:t>
                      </a:r>
                      <a:r>
                        <a:rPr lang="zh-TW" sz="2000" b="1" u="sng" kern="100" dirty="0">
                          <a:solidFill>
                            <a:srgbClr val="FF0000"/>
                          </a:solidFill>
                          <a:effectLst/>
                          <a:latin typeface="Times New Roman"/>
                          <a:ea typeface="標楷體"/>
                        </a:rPr>
                        <a:t>工作通則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A1-001-T01</a:t>
                      </a:r>
                      <a:r>
                        <a:rPr lang="zh-TW" sz="2000" b="1" u="sng" kern="100" dirty="0">
                          <a:effectLst/>
                          <a:latin typeface="Times New Roman"/>
                          <a:ea typeface="標楷體"/>
                        </a:rPr>
                        <a:t>水生動物舍房人員</a:t>
                      </a:r>
                      <a:r>
                        <a:rPr lang="zh-TW" sz="2000" b="1" u="sng" kern="100" dirty="0">
                          <a:solidFill>
                            <a:srgbClr val="0000FF"/>
                          </a:solidFill>
                          <a:effectLst/>
                          <a:latin typeface="Times New Roman"/>
                          <a:ea typeface="標楷體"/>
                        </a:rPr>
                        <a:t>進出及工作紀錄表</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A1-001-T02</a:t>
                      </a:r>
                      <a:r>
                        <a:rPr lang="zh-TW" sz="2000" b="1" u="sng" kern="100" dirty="0">
                          <a:effectLst/>
                          <a:latin typeface="Times New Roman"/>
                          <a:ea typeface="標楷體"/>
                        </a:rPr>
                        <a:t>水生動物舍房</a:t>
                      </a:r>
                      <a:r>
                        <a:rPr lang="zh-TW" sz="2000" b="1" u="sng" kern="100" dirty="0">
                          <a:solidFill>
                            <a:srgbClr val="0000FF"/>
                          </a:solidFill>
                          <a:effectLst/>
                          <a:latin typeface="Times New Roman"/>
                          <a:ea typeface="標楷體"/>
                        </a:rPr>
                        <a:t>水質紀錄表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bl>
          </a:graphicData>
        </a:graphic>
      </p:graphicFrame>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p112</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文字方塊 6"/>
          <p:cNvSpPr txBox="1"/>
          <p:nvPr/>
        </p:nvSpPr>
        <p:spPr>
          <a:xfrm>
            <a:off x="10175" y="1742906"/>
            <a:ext cx="288000" cy="236603"/>
          </a:xfrm>
          <a:prstGeom prst="rect">
            <a:avLst/>
          </a:prstGeom>
          <a:solidFill>
            <a:srgbClr val="FFC000"/>
          </a:solidFill>
        </p:spPr>
        <p:txBody>
          <a:bodyPr wrap="none" rtlCol="0" anchor="ctr">
            <a:spAutoFit/>
          </a:bodyPr>
          <a:lstStyle/>
          <a:p>
            <a:pPr algn="ctr">
              <a:lnSpc>
                <a:spcPts val="1000"/>
              </a:lnSpc>
            </a:pP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4674682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3694196089"/>
              </p:ext>
            </p:extLst>
          </p:nvPr>
        </p:nvGraphicFramePr>
        <p:xfrm>
          <a:off x="179512" y="1379016"/>
          <a:ext cx="8640961" cy="2438400"/>
        </p:xfrm>
        <a:graphic>
          <a:graphicData uri="http://schemas.openxmlformats.org/drawingml/2006/table">
            <a:tbl>
              <a:tblPr firstRow="1" firstCol="1" bandRow="1">
                <a:tableStyleId>{5C22544A-7EE6-4342-B048-85BDC9FD1C3A}</a:tableStyleId>
              </a:tblPr>
              <a:tblGrid>
                <a:gridCol w="936104"/>
                <a:gridCol w="7704857"/>
              </a:tblGrid>
              <a:tr h="393800">
                <a:tc>
                  <a:txBody>
                    <a:bodyPr/>
                    <a:lstStyle/>
                    <a:p>
                      <a:pPr>
                        <a:lnSpc>
                          <a:spcPts val="3200"/>
                        </a:lnSpc>
                        <a:spcBef>
                          <a:spcPts val="0"/>
                        </a:spcBef>
                        <a:spcAft>
                          <a:spcPts val="0"/>
                        </a:spcAft>
                      </a:pPr>
                      <a:r>
                        <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第一條</a:t>
                      </a: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200"/>
                        </a:lnSpc>
                        <a:spcBef>
                          <a:spcPts val="0"/>
                        </a:spcBef>
                        <a:spcAft>
                          <a:spcPts val="0"/>
                        </a:spcAft>
                      </a:pP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本辦法依動物保護法（以下簡稱本法）第十六條第三項規定訂定之。</a:t>
                      </a:r>
                      <a:endPar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83355">
                <a:tc>
                  <a:txBody>
                    <a:bodyPr/>
                    <a:lstStyle/>
                    <a:p>
                      <a:pPr>
                        <a:lnSpc>
                          <a:spcPts val="3200"/>
                        </a:lnSpc>
                        <a:spcBef>
                          <a:spcPts val="0"/>
                        </a:spcBef>
                        <a:spcAft>
                          <a:spcPts val="0"/>
                        </a:spcAft>
                      </a:pPr>
                      <a:r>
                        <a:rPr lang="zh-TW"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第二條</a:t>
                      </a: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200"/>
                        </a:lnSpc>
                        <a:spcBef>
                          <a:spcPts val="0"/>
                        </a:spcBef>
                        <a:spcAft>
                          <a:spcPts val="0"/>
                        </a:spcAft>
                      </a:pP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進行動物科學應用之機構</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應組成</a:t>
                      </a:r>
                      <a:r>
                        <a:rPr lang="zh-TW" altLang="en-US" sz="2000" b="1"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實驗動物照護及使用委員會</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或小組（以下簡稱</a:t>
                      </a:r>
                      <a:r>
                        <a:rPr lang="zh-TW" altLang="en-US" sz="2000" b="1"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照護委員會</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或小組）</a:t>
                      </a:r>
                      <a:r>
                        <a:rPr lang="en-US" altLang="zh-TW"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a:lnSpc>
                          <a:spcPts val="3200"/>
                        </a:lnSpc>
                        <a:spcBef>
                          <a:spcPts val="0"/>
                        </a:spcBef>
                        <a:spcAft>
                          <a:spcPts val="0"/>
                        </a:spcAft>
                      </a:pP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進行動物科學應用之機構應於照護委員會或小組組成後三十日內，將</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機構名稱</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、地址、成員名冊及</a:t>
                      </a:r>
                      <a:r>
                        <a:rPr lang="zh-TW" altLang="en-US" sz="2000" b="1" u="sng"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動物房舍</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地址</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報直轄市或縣（市）主管機關核</a:t>
                      </a:r>
                      <a:r>
                        <a:rPr lang="zh-TW" altLang="en-US" sz="2000" b="1"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轉</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中央主管機關備查</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0" name="標題 1"/>
          <p:cNvSpPr>
            <a:spLocks noGrp="1"/>
          </p:cNvSpPr>
          <p:nvPr>
            <p:ph type="title"/>
          </p:nvPr>
        </p:nvSpPr>
        <p:spPr>
          <a:xfrm>
            <a:off x="53346" y="224219"/>
            <a:ext cx="9036496" cy="900525"/>
          </a:xfrm>
        </p:spPr>
        <p:txBody>
          <a:bodyPr>
            <a:noAutofit/>
          </a:bodyPr>
          <a:lstStyle/>
          <a:p>
            <a:pPr>
              <a:lnSpc>
                <a:spcPts val="3600"/>
              </a:lnSpc>
            </a:pPr>
            <a:r>
              <a:rPr lang="zh-TW" altLang="en-US" sz="2800" b="1" dirty="0" smtClean="0">
                <a:solidFill>
                  <a:srgbClr val="660066"/>
                </a:solidFill>
                <a:latin typeface="標楷體" pitchFamily="65" charset="-120"/>
                <a:ea typeface="標楷體" pitchFamily="65" charset="-120"/>
              </a:rPr>
              <a:t>行</a:t>
            </a:r>
            <a:r>
              <a:rPr lang="zh-TW" altLang="en-US" sz="2800" b="1" dirty="0">
                <a:solidFill>
                  <a:srgbClr val="660066"/>
                </a:solidFill>
                <a:latin typeface="標楷體" pitchFamily="65" charset="-120"/>
                <a:ea typeface="標楷體" pitchFamily="65" charset="-120"/>
              </a:rPr>
              <a:t>政院農業</a:t>
            </a:r>
            <a:r>
              <a:rPr lang="zh-TW" altLang="en-US" sz="2800" b="1" dirty="0" smtClean="0">
                <a:solidFill>
                  <a:srgbClr val="660066"/>
                </a:solidFill>
                <a:latin typeface="標楷體" pitchFamily="65" charset="-120"/>
                <a:ea typeface="標楷體" pitchFamily="65" charset="-120"/>
              </a:rPr>
              <a:t>委員會</a:t>
            </a:r>
            <a:r>
              <a:rPr lang="en-US" altLang="zh-TW" sz="2800" b="1" dirty="0" smtClean="0">
                <a:solidFill>
                  <a:srgbClr val="660066"/>
                </a:solidFill>
                <a:latin typeface="標楷體" pitchFamily="65" charset="-120"/>
                <a:ea typeface="標楷體" pitchFamily="65" charset="-120"/>
              </a:rPr>
              <a:t/>
            </a:r>
            <a:br>
              <a:rPr lang="en-US" altLang="zh-TW" sz="2800" b="1" dirty="0" smtClean="0">
                <a:solidFill>
                  <a:srgbClr val="660066"/>
                </a:solidFill>
                <a:latin typeface="標楷體" pitchFamily="65" charset="-120"/>
                <a:ea typeface="標楷體" pitchFamily="65" charset="-120"/>
              </a:rPr>
            </a:br>
            <a:r>
              <a:rPr lang="zh-TW" altLang="en-US" sz="2800" b="1" dirty="0" smtClean="0">
                <a:solidFill>
                  <a:srgbClr val="660066"/>
                </a:solidFill>
                <a:latin typeface="標楷體" pitchFamily="65" charset="-120"/>
                <a:ea typeface="標楷體" pitchFamily="65" charset="-120"/>
              </a:rPr>
              <a:t>「</a:t>
            </a:r>
            <a:r>
              <a:rPr lang="zh-TW" altLang="en-US" sz="2800" b="1" dirty="0">
                <a:solidFill>
                  <a:srgbClr val="660066"/>
                </a:solidFill>
                <a:latin typeface="標楷體" pitchFamily="65" charset="-120"/>
                <a:ea typeface="標楷體" pitchFamily="65" charset="-120"/>
              </a:rPr>
              <a:t>實驗動物照護及使用委員會或小組設置及管理辦法」</a:t>
            </a:r>
          </a:p>
        </p:txBody>
      </p:sp>
      <p:sp>
        <p:nvSpPr>
          <p:cNvPr id="11"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p101</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1172289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3817327692"/>
              </p:ext>
            </p:extLst>
          </p:nvPr>
        </p:nvGraphicFramePr>
        <p:xfrm>
          <a:off x="592898" y="691728"/>
          <a:ext cx="8352928" cy="5689600"/>
        </p:xfrm>
        <a:graphic>
          <a:graphicData uri="http://schemas.openxmlformats.org/drawingml/2006/table">
            <a:tbl>
              <a:tblPr firstRow="1" firstCol="1" bandRow="1"/>
              <a:tblGrid>
                <a:gridCol w="845316"/>
                <a:gridCol w="234804"/>
                <a:gridCol w="7272808"/>
              </a:tblGrid>
              <a:tr h="213360">
                <a:tc>
                  <a:txBody>
                    <a:bodyPr/>
                    <a:lstStyle/>
                    <a:p>
                      <a:pPr algn="ctr">
                        <a:lnSpc>
                          <a:spcPts val="2800"/>
                        </a:lnSpc>
                        <a:spcAft>
                          <a:spcPts val="0"/>
                        </a:spcAft>
                      </a:pPr>
                      <a:r>
                        <a:rPr lang="zh-TW" sz="2000" b="1" kern="100" dirty="0">
                          <a:effectLst/>
                          <a:latin typeface="Times New Roman"/>
                          <a:ea typeface="標楷體"/>
                        </a:rPr>
                        <a:t>單位</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2800"/>
                        </a:lnSpc>
                        <a:spcAft>
                          <a:spcPts val="0"/>
                        </a:spcAft>
                      </a:pPr>
                      <a:r>
                        <a:rPr lang="en-US" sz="2000" b="1" kern="100" dirty="0">
                          <a:effectLst/>
                          <a:latin typeface="Times New Roman"/>
                          <a:ea typeface="標楷體"/>
                        </a:rPr>
                        <a:t>105</a:t>
                      </a:r>
                      <a:r>
                        <a:rPr lang="zh-TW" sz="2000" b="1" kern="100" dirty="0">
                          <a:effectLst/>
                          <a:latin typeface="Times New Roman"/>
                          <a:ea typeface="標楷體"/>
                        </a:rPr>
                        <a:t>年</a:t>
                      </a:r>
                      <a:r>
                        <a:rPr lang="en-US" sz="2000" b="1" kern="100" dirty="0">
                          <a:effectLst/>
                          <a:latin typeface="Times New Roman"/>
                          <a:ea typeface="標楷體"/>
                        </a:rPr>
                        <a:t>8</a:t>
                      </a:r>
                      <a:r>
                        <a:rPr lang="zh-TW" sz="2000" b="1" kern="100" dirty="0">
                          <a:effectLst/>
                          <a:latin typeface="Times New Roman"/>
                          <a:ea typeface="標楷體"/>
                        </a:rPr>
                        <a:t>月</a:t>
                      </a:r>
                      <a:r>
                        <a:rPr lang="en-US" sz="2000" b="1" kern="100" dirty="0">
                          <a:effectLst/>
                          <a:latin typeface="Times New Roman"/>
                          <a:ea typeface="標楷體"/>
                        </a:rPr>
                        <a:t>31</a:t>
                      </a:r>
                      <a:r>
                        <a:rPr lang="zh-TW" sz="2000" b="1" kern="100" dirty="0">
                          <a:effectLst/>
                          <a:latin typeface="Times New Roman"/>
                          <a:ea typeface="標楷體"/>
                        </a:rPr>
                        <a:t>日改善情形</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r>
              <a:tr h="213360">
                <a:tc gridSpan="3">
                  <a:txBody>
                    <a:bodyPr/>
                    <a:lstStyle/>
                    <a:p>
                      <a:pPr>
                        <a:lnSpc>
                          <a:spcPts val="2800"/>
                        </a:lnSpc>
                        <a:spcAft>
                          <a:spcPts val="0"/>
                        </a:spcAft>
                      </a:pPr>
                      <a:r>
                        <a:rPr lang="zh-TW" sz="2000" b="1" kern="100">
                          <a:solidFill>
                            <a:srgbClr val="FFFFFF"/>
                          </a:solidFill>
                          <a:effectLst/>
                          <a:latin typeface="Times New Roman"/>
                          <a:ea typeface="標楷體"/>
                        </a:rPr>
                        <a:t>軟體</a:t>
                      </a:r>
                      <a:endParaRPr lang="zh-TW" sz="2000" kern="1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zh-TW" altLang="en-US"/>
                    </a:p>
                  </a:txBody>
                  <a:tcPr/>
                </a:tc>
                <a:tc hMerge="1">
                  <a:txBody>
                    <a:bodyPr/>
                    <a:lstStyle/>
                    <a:p>
                      <a:endParaRPr lang="zh-TW" altLang="en-US"/>
                    </a:p>
                  </a:txBody>
                  <a:tcPr/>
                </a:tc>
              </a:tr>
              <a:tr h="215900">
                <a:tc gridSpan="3">
                  <a:txBody>
                    <a:bodyPr/>
                    <a:lstStyle/>
                    <a:p>
                      <a:pPr>
                        <a:lnSpc>
                          <a:spcPts val="2800"/>
                        </a:lnSpc>
                        <a:spcAft>
                          <a:spcPts val="0"/>
                        </a:spcAft>
                      </a:pPr>
                      <a:r>
                        <a:rPr lang="en-US" sz="2000" b="1" kern="100" dirty="0">
                          <a:effectLst/>
                          <a:latin typeface="Times New Roman"/>
                          <a:ea typeface="標楷體"/>
                        </a:rPr>
                        <a:t>8. </a:t>
                      </a:r>
                      <a:r>
                        <a:rPr lang="zh-TW" sz="2000" b="1" kern="100" dirty="0">
                          <a:solidFill>
                            <a:srgbClr val="0000FF"/>
                          </a:solidFill>
                          <a:effectLst/>
                          <a:latin typeface="Times New Roman"/>
                          <a:ea typeface="標楷體"/>
                        </a:rPr>
                        <a:t>動物飼養</a:t>
                      </a:r>
                      <a:r>
                        <a:rPr lang="zh-TW" sz="2000" b="1" kern="100" dirty="0">
                          <a:effectLst/>
                          <a:latin typeface="Times New Roman"/>
                          <a:ea typeface="標楷體"/>
                        </a:rPr>
                        <a:t>過程中若有</a:t>
                      </a:r>
                      <a:r>
                        <a:rPr lang="zh-TW" sz="2000" b="1" kern="100" dirty="0">
                          <a:solidFill>
                            <a:srgbClr val="0000FF"/>
                          </a:solidFill>
                          <a:effectLst/>
                          <a:latin typeface="Times New Roman"/>
                          <a:ea typeface="標楷體"/>
                        </a:rPr>
                        <a:t>異常應有通報及處理</a:t>
                      </a:r>
                      <a:r>
                        <a:rPr lang="zh-TW" sz="2000" b="1" kern="100" dirty="0">
                          <a:effectLst/>
                          <a:latin typeface="Times New Roman"/>
                          <a:ea typeface="標楷體"/>
                        </a:rPr>
                        <a:t>等相關紀錄。</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hMerge="1">
                  <a:txBody>
                    <a:bodyPr/>
                    <a:lstStyle/>
                    <a:p>
                      <a:endParaRPr lang="zh-TW" altLang="en-US"/>
                    </a:p>
                  </a:txBody>
                  <a:tcPr/>
                </a:tc>
                <a:tc hMerge="1">
                  <a:txBody>
                    <a:bodyPr/>
                    <a:lstStyle/>
                    <a:p>
                      <a:endParaRPr lang="zh-TW" altLang="en-US"/>
                    </a:p>
                  </a:txBody>
                  <a:tcPr/>
                </a:tc>
              </a:tr>
              <a:tr h="441960">
                <a:tc gridSpan="2">
                  <a:txBody>
                    <a:bodyPr/>
                    <a:lstStyle/>
                    <a:p>
                      <a:pPr algn="ctr">
                        <a:lnSpc>
                          <a:spcPts val="2800"/>
                        </a:lnSpc>
                        <a:spcAft>
                          <a:spcPts val="0"/>
                        </a:spcAft>
                      </a:pPr>
                      <a:r>
                        <a:rPr lang="en-US" sz="2000" b="1" kern="100" dirty="0">
                          <a:effectLst/>
                          <a:latin typeface="Times New Roman"/>
                          <a:ea typeface="標楷體"/>
                        </a:rPr>
                        <a:t>B1</a:t>
                      </a:r>
                      <a:endParaRPr lang="zh-TW" sz="2000" kern="100" dirty="0">
                        <a:effectLst/>
                        <a:latin typeface="Times New Roman"/>
                        <a:ea typeface="新細明體"/>
                      </a:endParaRPr>
                    </a:p>
                    <a:p>
                      <a:pPr algn="ctr">
                        <a:lnSpc>
                          <a:spcPts val="2800"/>
                        </a:lnSpc>
                        <a:spcAft>
                          <a:spcPts val="0"/>
                        </a:spcAft>
                      </a:pPr>
                      <a:r>
                        <a:rPr lang="zh-TW" sz="2000" b="1" kern="100" dirty="0">
                          <a:effectLst/>
                          <a:latin typeface="Times New Roman"/>
                          <a:ea typeface="標楷體"/>
                        </a:rPr>
                        <a:t>生技館</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pPr>
                        <a:lnSpc>
                          <a:spcPts val="2800"/>
                        </a:lnSpc>
                        <a:spcAft>
                          <a:spcPts val="0"/>
                        </a:spcAft>
                      </a:pP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B1-009</a:t>
                      </a:r>
                      <a:r>
                        <a:rPr lang="zh-TW" sz="2000" b="1" u="sng" kern="100" dirty="0">
                          <a:effectLst/>
                          <a:latin typeface="Times New Roman"/>
                          <a:ea typeface="標楷體"/>
                        </a:rPr>
                        <a:t>動物</a:t>
                      </a:r>
                      <a:r>
                        <a:rPr lang="zh-TW" sz="2000" b="1" u="sng" kern="100" dirty="0">
                          <a:solidFill>
                            <a:srgbClr val="FF0000"/>
                          </a:solidFill>
                          <a:effectLst/>
                          <a:latin typeface="Times New Roman"/>
                          <a:ea typeface="標楷體"/>
                        </a:rPr>
                        <a:t>異常通報及處理通則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B1-009-T01</a:t>
                      </a:r>
                      <a:r>
                        <a:rPr lang="zh-TW" sz="2000" b="1" u="sng" kern="100" dirty="0">
                          <a:solidFill>
                            <a:srgbClr val="0000FF"/>
                          </a:solidFill>
                          <a:effectLst/>
                          <a:latin typeface="Times New Roman"/>
                          <a:ea typeface="標楷體"/>
                        </a:rPr>
                        <a:t>動物房異常處理紀錄表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441960">
                <a:tc gridSpan="2">
                  <a:txBody>
                    <a:bodyPr/>
                    <a:lstStyle/>
                    <a:p>
                      <a:pPr algn="ctr">
                        <a:lnSpc>
                          <a:spcPts val="2800"/>
                        </a:lnSpc>
                        <a:spcAft>
                          <a:spcPts val="0"/>
                        </a:spcAft>
                      </a:pPr>
                      <a:r>
                        <a:rPr lang="en-US" sz="2000" b="1" kern="100">
                          <a:effectLst/>
                          <a:latin typeface="Times New Roman"/>
                          <a:ea typeface="標楷體"/>
                        </a:rPr>
                        <a:t>B2</a:t>
                      </a:r>
                      <a:endParaRPr lang="zh-TW" sz="2000" kern="100">
                        <a:effectLst/>
                        <a:latin typeface="Times New Roman"/>
                        <a:ea typeface="新細明體"/>
                      </a:endParaRPr>
                    </a:p>
                    <a:p>
                      <a:pPr algn="ctr">
                        <a:lnSpc>
                          <a:spcPts val="2800"/>
                        </a:lnSpc>
                        <a:spcAft>
                          <a:spcPts val="0"/>
                        </a:spcAft>
                      </a:pPr>
                      <a:r>
                        <a:rPr lang="zh-TW" sz="2000" b="1" kern="100">
                          <a:effectLst/>
                          <a:latin typeface="Times New Roman"/>
                          <a:ea typeface="標楷體"/>
                        </a:rPr>
                        <a:t>生農館</a:t>
                      </a:r>
                      <a:endParaRPr lang="zh-TW" sz="2000" kern="10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pPr>
                        <a:lnSpc>
                          <a:spcPts val="2800"/>
                        </a:lnSpc>
                        <a:spcAft>
                          <a:spcPts val="0"/>
                        </a:spcAft>
                      </a:pP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B2-009</a:t>
                      </a:r>
                      <a:r>
                        <a:rPr lang="zh-TW" sz="2000" b="1" u="sng" kern="100" dirty="0">
                          <a:effectLst/>
                          <a:latin typeface="Times New Roman"/>
                          <a:ea typeface="標楷體"/>
                        </a:rPr>
                        <a:t>動物舍</a:t>
                      </a:r>
                      <a:r>
                        <a:rPr lang="zh-TW" sz="2000" b="1" u="sng" kern="100" dirty="0">
                          <a:solidFill>
                            <a:srgbClr val="FF0000"/>
                          </a:solidFill>
                          <a:effectLst/>
                          <a:latin typeface="Times New Roman"/>
                          <a:ea typeface="標楷體"/>
                        </a:rPr>
                        <a:t>緊急應變處理作業程序</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B2-013</a:t>
                      </a:r>
                      <a:r>
                        <a:rPr lang="zh-TW" sz="2000" b="1" u="sng" kern="100" dirty="0">
                          <a:effectLst/>
                          <a:latin typeface="Times New Roman"/>
                          <a:ea typeface="標楷體"/>
                        </a:rPr>
                        <a:t>動物舍</a:t>
                      </a:r>
                      <a:r>
                        <a:rPr lang="zh-TW" sz="2000" b="1" u="sng" kern="100" dirty="0">
                          <a:solidFill>
                            <a:srgbClr val="FF0000"/>
                          </a:solidFill>
                          <a:effectLst/>
                          <a:latin typeface="Times New Roman"/>
                          <a:ea typeface="標楷體"/>
                        </a:rPr>
                        <a:t>異常通報及處理通則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B2-013-T01</a:t>
                      </a:r>
                      <a:r>
                        <a:rPr lang="zh-TW" sz="2000" b="1" u="sng" kern="100" dirty="0">
                          <a:effectLst/>
                          <a:latin typeface="Times New Roman"/>
                          <a:ea typeface="標楷體"/>
                        </a:rPr>
                        <a:t>動物房</a:t>
                      </a:r>
                      <a:r>
                        <a:rPr lang="zh-TW" sz="2000" b="1" u="sng" kern="100" dirty="0">
                          <a:solidFill>
                            <a:srgbClr val="0000FF"/>
                          </a:solidFill>
                          <a:effectLst/>
                          <a:latin typeface="Times New Roman"/>
                          <a:ea typeface="標楷體"/>
                        </a:rPr>
                        <a:t>異常處理紀錄表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20980">
                <a:tc gridSpan="2">
                  <a:txBody>
                    <a:bodyPr/>
                    <a:lstStyle/>
                    <a:p>
                      <a:pPr algn="ctr">
                        <a:lnSpc>
                          <a:spcPts val="2800"/>
                        </a:lnSpc>
                        <a:spcAft>
                          <a:spcPts val="0"/>
                        </a:spcAft>
                      </a:pPr>
                      <a:r>
                        <a:rPr lang="en-US" sz="2000" b="1" kern="100">
                          <a:effectLst/>
                          <a:latin typeface="Times New Roman"/>
                          <a:ea typeface="標楷體"/>
                        </a:rPr>
                        <a:t>C1</a:t>
                      </a:r>
                      <a:endParaRPr lang="zh-TW" sz="2000" kern="100">
                        <a:effectLst/>
                        <a:latin typeface="Times New Roman"/>
                        <a:ea typeface="新細明體"/>
                      </a:endParaRPr>
                    </a:p>
                    <a:p>
                      <a:pPr algn="ctr">
                        <a:lnSpc>
                          <a:spcPts val="2800"/>
                        </a:lnSpc>
                        <a:spcAft>
                          <a:spcPts val="0"/>
                        </a:spcAft>
                      </a:pPr>
                      <a:r>
                        <a:rPr lang="zh-TW" sz="2000" b="1" kern="100">
                          <a:effectLst/>
                          <a:latin typeface="Times New Roman"/>
                          <a:ea typeface="標楷體"/>
                        </a:rPr>
                        <a:t>禽類</a:t>
                      </a:r>
                      <a:endParaRPr lang="zh-TW" sz="2000" kern="10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pPr>
                        <a:lnSpc>
                          <a:spcPts val="2800"/>
                        </a:lnSpc>
                        <a:spcAft>
                          <a:spcPts val="0"/>
                        </a:spcAft>
                      </a:pP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C1-006</a:t>
                      </a:r>
                      <a:r>
                        <a:rPr lang="zh-TW" sz="2000" b="1" u="sng" kern="100" dirty="0">
                          <a:effectLst/>
                          <a:latin typeface="Times New Roman"/>
                          <a:ea typeface="標楷體"/>
                        </a:rPr>
                        <a:t>動物舍</a:t>
                      </a:r>
                      <a:r>
                        <a:rPr lang="zh-TW" sz="2000" b="1" u="sng" kern="100" dirty="0">
                          <a:solidFill>
                            <a:srgbClr val="FF0000"/>
                          </a:solidFill>
                          <a:effectLst/>
                          <a:latin typeface="Times New Roman"/>
                          <a:ea typeface="標楷體"/>
                        </a:rPr>
                        <a:t>異常通報及處理通則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C1-006-T01</a:t>
                      </a:r>
                      <a:r>
                        <a:rPr lang="zh-TW" sz="2000" b="1" u="sng" kern="100" dirty="0">
                          <a:effectLst/>
                          <a:latin typeface="Times New Roman"/>
                          <a:ea typeface="標楷體"/>
                        </a:rPr>
                        <a:t>動物房</a:t>
                      </a:r>
                      <a:r>
                        <a:rPr lang="zh-TW" sz="2000" b="1" u="sng" kern="100" dirty="0">
                          <a:solidFill>
                            <a:srgbClr val="0000FF"/>
                          </a:solidFill>
                          <a:effectLst/>
                          <a:latin typeface="Times New Roman"/>
                          <a:ea typeface="標楷體"/>
                        </a:rPr>
                        <a:t>異常處理紀錄表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r h="259080">
                <a:tc gridSpan="2">
                  <a:txBody>
                    <a:bodyPr/>
                    <a:lstStyle/>
                    <a:p>
                      <a:pPr algn="ctr">
                        <a:lnSpc>
                          <a:spcPts val="2800"/>
                        </a:lnSpc>
                        <a:spcAft>
                          <a:spcPts val="0"/>
                        </a:spcAft>
                      </a:pPr>
                      <a:r>
                        <a:rPr lang="en-US" sz="2000" b="1" kern="100">
                          <a:effectLst/>
                          <a:latin typeface="Times New Roman"/>
                          <a:ea typeface="標楷體"/>
                        </a:rPr>
                        <a:t>A1</a:t>
                      </a:r>
                      <a:endParaRPr lang="zh-TW" sz="2000" kern="100">
                        <a:effectLst/>
                        <a:latin typeface="Times New Roman"/>
                        <a:ea typeface="新細明體"/>
                      </a:endParaRPr>
                    </a:p>
                    <a:p>
                      <a:pPr algn="ctr">
                        <a:lnSpc>
                          <a:spcPts val="2800"/>
                        </a:lnSpc>
                        <a:spcAft>
                          <a:spcPts val="0"/>
                        </a:spcAft>
                      </a:pPr>
                      <a:r>
                        <a:rPr lang="zh-TW" sz="2000" b="1" kern="100">
                          <a:effectLst/>
                          <a:latin typeface="Times New Roman"/>
                          <a:ea typeface="標楷體"/>
                        </a:rPr>
                        <a:t>水生</a:t>
                      </a:r>
                      <a:endParaRPr lang="zh-TW" sz="2000" kern="10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hMerge="1">
                  <a:txBody>
                    <a:bodyPr/>
                    <a:lstStyle/>
                    <a:p>
                      <a:pPr>
                        <a:lnSpc>
                          <a:spcPts val="2800"/>
                        </a:lnSpc>
                        <a:spcAft>
                          <a:spcPts val="0"/>
                        </a:spcAft>
                      </a:pP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A1-005</a:t>
                      </a:r>
                      <a:r>
                        <a:rPr lang="zh-TW" sz="2000" b="1" u="sng" kern="100" dirty="0">
                          <a:effectLst/>
                          <a:latin typeface="Times New Roman"/>
                          <a:ea typeface="標楷體"/>
                        </a:rPr>
                        <a:t>水生動物舍房</a:t>
                      </a:r>
                      <a:r>
                        <a:rPr lang="zh-TW" sz="2000" b="1" u="sng" kern="100" dirty="0">
                          <a:solidFill>
                            <a:srgbClr val="FF0000"/>
                          </a:solidFill>
                          <a:effectLst/>
                          <a:latin typeface="Times New Roman"/>
                          <a:ea typeface="標楷體"/>
                        </a:rPr>
                        <a:t>異常通報及處理通則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A1-005-T01</a:t>
                      </a:r>
                      <a:r>
                        <a:rPr lang="zh-TW" sz="2000" b="1" u="sng" kern="100" dirty="0">
                          <a:effectLst/>
                          <a:latin typeface="Times New Roman"/>
                          <a:ea typeface="標楷體"/>
                        </a:rPr>
                        <a:t>水生動物舍房</a:t>
                      </a:r>
                      <a:r>
                        <a:rPr lang="zh-TW" sz="2000" b="1" u="sng" kern="100" dirty="0">
                          <a:solidFill>
                            <a:srgbClr val="0000FF"/>
                          </a:solidFill>
                          <a:effectLst/>
                          <a:latin typeface="Times New Roman"/>
                          <a:ea typeface="標楷體"/>
                        </a:rPr>
                        <a:t>異常處理紀錄表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bl>
          </a:graphicData>
        </a:graphic>
      </p:graphicFrame>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p112</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文字方塊 5"/>
          <p:cNvSpPr txBox="1"/>
          <p:nvPr/>
        </p:nvSpPr>
        <p:spPr>
          <a:xfrm>
            <a:off x="179512" y="1475736"/>
            <a:ext cx="288000" cy="236603"/>
          </a:xfrm>
          <a:prstGeom prst="rect">
            <a:avLst/>
          </a:prstGeom>
          <a:solidFill>
            <a:srgbClr val="FFC000"/>
          </a:solidFill>
        </p:spPr>
        <p:txBody>
          <a:bodyPr wrap="none" rtlCol="0" anchor="ctr">
            <a:spAutoFit/>
          </a:bodyPr>
          <a:lstStyle/>
          <a:p>
            <a:pPr algn="ctr">
              <a:lnSpc>
                <a:spcPts val="1000"/>
              </a:lnSpc>
            </a:pP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(7)</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5592918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2330599016"/>
              </p:ext>
            </p:extLst>
          </p:nvPr>
        </p:nvGraphicFramePr>
        <p:xfrm>
          <a:off x="611560" y="412576"/>
          <a:ext cx="8424936" cy="6400800"/>
        </p:xfrm>
        <a:graphic>
          <a:graphicData uri="http://schemas.openxmlformats.org/drawingml/2006/table">
            <a:tbl>
              <a:tblPr firstRow="1" firstCol="1" bandRow="1"/>
              <a:tblGrid>
                <a:gridCol w="1008112"/>
                <a:gridCol w="7416824"/>
              </a:tblGrid>
              <a:tr h="213360">
                <a:tc>
                  <a:txBody>
                    <a:bodyPr/>
                    <a:lstStyle/>
                    <a:p>
                      <a:pPr algn="ctr">
                        <a:lnSpc>
                          <a:spcPts val="2800"/>
                        </a:lnSpc>
                        <a:spcAft>
                          <a:spcPts val="0"/>
                        </a:spcAft>
                      </a:pPr>
                      <a:r>
                        <a:rPr lang="zh-TW" sz="2000" b="1" kern="100" dirty="0">
                          <a:effectLst/>
                          <a:latin typeface="Times New Roman"/>
                          <a:ea typeface="標楷體"/>
                        </a:rPr>
                        <a:t>單位</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800"/>
                        </a:lnSpc>
                        <a:spcAft>
                          <a:spcPts val="0"/>
                        </a:spcAft>
                      </a:pPr>
                      <a:r>
                        <a:rPr lang="en-US" sz="2000" b="1" kern="100">
                          <a:effectLst/>
                          <a:latin typeface="Times New Roman"/>
                          <a:ea typeface="標楷體"/>
                        </a:rPr>
                        <a:t>105</a:t>
                      </a:r>
                      <a:r>
                        <a:rPr lang="zh-TW" sz="2000" b="1" kern="100">
                          <a:effectLst/>
                          <a:latin typeface="Times New Roman"/>
                          <a:ea typeface="標楷體"/>
                        </a:rPr>
                        <a:t>年</a:t>
                      </a:r>
                      <a:r>
                        <a:rPr lang="en-US" sz="2000" b="1" kern="100">
                          <a:effectLst/>
                          <a:latin typeface="Times New Roman"/>
                          <a:ea typeface="標楷體"/>
                        </a:rPr>
                        <a:t>8</a:t>
                      </a:r>
                      <a:r>
                        <a:rPr lang="zh-TW" sz="2000" b="1" kern="100">
                          <a:effectLst/>
                          <a:latin typeface="Times New Roman"/>
                          <a:ea typeface="標楷體"/>
                        </a:rPr>
                        <a:t>月</a:t>
                      </a:r>
                      <a:r>
                        <a:rPr lang="en-US" sz="2000" b="1" kern="100">
                          <a:effectLst/>
                          <a:latin typeface="Times New Roman"/>
                          <a:ea typeface="標楷體"/>
                        </a:rPr>
                        <a:t>31</a:t>
                      </a:r>
                      <a:r>
                        <a:rPr lang="zh-TW" sz="2000" b="1" kern="100">
                          <a:effectLst/>
                          <a:latin typeface="Times New Roman"/>
                          <a:ea typeface="標楷體"/>
                        </a:rPr>
                        <a:t>日改善情形</a:t>
                      </a:r>
                      <a:endParaRPr lang="zh-TW" sz="2000" kern="10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360">
                <a:tc gridSpan="2">
                  <a:txBody>
                    <a:bodyPr/>
                    <a:lstStyle/>
                    <a:p>
                      <a:pPr>
                        <a:lnSpc>
                          <a:spcPts val="2800"/>
                        </a:lnSpc>
                        <a:spcAft>
                          <a:spcPts val="0"/>
                        </a:spcAft>
                      </a:pPr>
                      <a:r>
                        <a:rPr lang="zh-TW" sz="2000" b="1" kern="100">
                          <a:solidFill>
                            <a:srgbClr val="FFFFFF"/>
                          </a:solidFill>
                          <a:effectLst/>
                          <a:latin typeface="Times New Roman"/>
                          <a:ea typeface="標楷體"/>
                        </a:rPr>
                        <a:t>軟體</a:t>
                      </a:r>
                      <a:endParaRPr lang="zh-TW" sz="2000" kern="1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zh-TW" altLang="en-US"/>
                    </a:p>
                  </a:txBody>
                  <a:tcPr/>
                </a:tc>
              </a:tr>
              <a:tr h="215900">
                <a:tc gridSpan="2">
                  <a:txBody>
                    <a:bodyPr/>
                    <a:lstStyle/>
                    <a:p>
                      <a:pPr>
                        <a:lnSpc>
                          <a:spcPts val="2800"/>
                        </a:lnSpc>
                        <a:spcAft>
                          <a:spcPts val="0"/>
                        </a:spcAft>
                      </a:pPr>
                      <a:r>
                        <a:rPr lang="en-US" sz="2000" b="1" kern="100" dirty="0">
                          <a:effectLst/>
                          <a:latin typeface="Times New Roman"/>
                          <a:ea typeface="標楷體"/>
                        </a:rPr>
                        <a:t>9. </a:t>
                      </a:r>
                      <a:r>
                        <a:rPr lang="zh-TW" sz="2000" b="1" kern="100" dirty="0">
                          <a:effectLst/>
                          <a:latin typeface="Times New Roman"/>
                          <a:ea typeface="標楷體"/>
                        </a:rPr>
                        <a:t>建議</a:t>
                      </a:r>
                      <a:r>
                        <a:rPr lang="zh-TW" sz="2000" b="1" kern="100" dirty="0">
                          <a:solidFill>
                            <a:srgbClr val="0000FF"/>
                          </a:solidFill>
                          <a:effectLst/>
                          <a:latin typeface="Times New Roman"/>
                          <a:ea typeface="標楷體"/>
                        </a:rPr>
                        <a:t>雞舍</a:t>
                      </a:r>
                      <a:r>
                        <a:rPr lang="zh-TW" sz="2000" b="1" kern="100" dirty="0">
                          <a:effectLst/>
                          <a:latin typeface="Times New Roman"/>
                          <a:ea typeface="標楷體"/>
                        </a:rPr>
                        <a:t>有適當之</a:t>
                      </a:r>
                      <a:r>
                        <a:rPr lang="zh-TW" sz="2000" b="1" kern="100" dirty="0">
                          <a:solidFill>
                            <a:srgbClr val="0000FF"/>
                          </a:solidFill>
                          <a:effectLst/>
                          <a:latin typeface="Times New Roman"/>
                          <a:ea typeface="標楷體"/>
                        </a:rPr>
                        <a:t>現場標示</a:t>
                      </a:r>
                      <a:r>
                        <a:rPr lang="zh-TW" sz="2000" b="1" kern="100" dirty="0">
                          <a:effectLst/>
                          <a:latin typeface="Times New Roman"/>
                          <a:ea typeface="標楷體"/>
                        </a:rPr>
                        <a:t>（包括來源及實驗項目）</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hMerge="1">
                  <a:txBody>
                    <a:bodyPr/>
                    <a:lstStyle/>
                    <a:p>
                      <a:endParaRPr lang="zh-TW" altLang="en-US"/>
                    </a:p>
                  </a:txBody>
                  <a:tcPr/>
                </a:tc>
              </a:tr>
              <a:tr h="218440">
                <a:tc>
                  <a:txBody>
                    <a:bodyPr/>
                    <a:lstStyle/>
                    <a:p>
                      <a:pPr algn="ctr">
                        <a:lnSpc>
                          <a:spcPts val="2800"/>
                        </a:lnSpc>
                        <a:spcAft>
                          <a:spcPts val="0"/>
                        </a:spcAft>
                      </a:pPr>
                      <a:r>
                        <a:rPr lang="en-US" sz="1600" b="1" kern="100" dirty="0" smtClean="0">
                          <a:effectLst/>
                          <a:latin typeface="Times New Roman"/>
                          <a:ea typeface="標楷體"/>
                        </a:rPr>
                        <a:t>C1</a:t>
                      </a:r>
                      <a:r>
                        <a:rPr lang="zh-TW" sz="1600" b="1" kern="100" dirty="0" smtClean="0">
                          <a:effectLst/>
                          <a:latin typeface="Times New Roman"/>
                          <a:ea typeface="標楷體"/>
                        </a:rPr>
                        <a:t>禽</a:t>
                      </a:r>
                      <a:r>
                        <a:rPr lang="zh-TW" sz="1600" b="1" kern="100" dirty="0">
                          <a:effectLst/>
                          <a:latin typeface="Times New Roman"/>
                          <a:ea typeface="標楷體"/>
                        </a:rPr>
                        <a:t>類</a:t>
                      </a:r>
                      <a:endParaRPr lang="zh-TW" sz="16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ts val="2800"/>
                        </a:lnSpc>
                        <a:spcAft>
                          <a:spcPts val="0"/>
                        </a:spcAft>
                      </a:pPr>
                      <a:r>
                        <a:rPr lang="zh-TW" sz="2000" b="1" kern="100" dirty="0">
                          <a:solidFill>
                            <a:srgbClr val="FF0000"/>
                          </a:solidFill>
                          <a:effectLst/>
                          <a:latin typeface="Times New Roman"/>
                          <a:ea typeface="標楷體"/>
                        </a:rPr>
                        <a:t>已補上</a:t>
                      </a:r>
                      <a:r>
                        <a:rPr lang="zh-TW" sz="2000" b="1" kern="100" dirty="0">
                          <a:effectLst/>
                          <a:latin typeface="Times New Roman"/>
                          <a:ea typeface="標楷體"/>
                        </a:rPr>
                        <a:t>（上次現場訪視時放至於它處，現已至於定位備查）。</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r h="218440">
                <a:tc gridSpan="2">
                  <a:txBody>
                    <a:bodyPr/>
                    <a:lstStyle/>
                    <a:p>
                      <a:pPr algn="just">
                        <a:lnSpc>
                          <a:spcPts val="2800"/>
                        </a:lnSpc>
                        <a:spcAft>
                          <a:spcPts val="0"/>
                        </a:spcAft>
                      </a:pPr>
                      <a:r>
                        <a:rPr lang="en-US" sz="2000" b="1" kern="100" dirty="0">
                          <a:effectLst/>
                          <a:latin typeface="Times New Roman"/>
                          <a:ea typeface="標楷體"/>
                        </a:rPr>
                        <a:t>10. </a:t>
                      </a:r>
                      <a:r>
                        <a:rPr lang="zh-TW" sz="2000" b="1" kern="100" dirty="0">
                          <a:solidFill>
                            <a:srgbClr val="0000FF"/>
                          </a:solidFill>
                          <a:effectLst/>
                          <a:latin typeface="Times New Roman"/>
                          <a:ea typeface="標楷體"/>
                        </a:rPr>
                        <a:t>籠具</a:t>
                      </a:r>
                      <a:r>
                        <a:rPr lang="zh-TW" sz="2000" b="1" kern="100" dirty="0">
                          <a:effectLst/>
                          <a:latin typeface="Times New Roman"/>
                          <a:ea typeface="標楷體"/>
                        </a:rPr>
                        <a:t>器具消毒後送回飼育房會經過清洗區，容易造成後續汙染，請</a:t>
                      </a:r>
                      <a:r>
                        <a:rPr lang="zh-TW" sz="2000" b="1" kern="100" dirty="0">
                          <a:solidFill>
                            <a:srgbClr val="0000FF"/>
                          </a:solidFill>
                          <a:effectLst/>
                          <a:latin typeface="Times New Roman"/>
                          <a:ea typeface="標楷體"/>
                        </a:rPr>
                        <a:t>檢討動線規劃</a:t>
                      </a:r>
                      <a:r>
                        <a:rPr lang="zh-TW" sz="2000" b="1" kern="100" dirty="0">
                          <a:effectLst/>
                          <a:latin typeface="Times New Roman"/>
                          <a:ea typeface="標楷體"/>
                        </a:rPr>
                        <a:t>，</a:t>
                      </a:r>
                      <a:r>
                        <a:rPr lang="zh-TW" sz="2000" b="1" kern="100" dirty="0">
                          <a:solidFill>
                            <a:srgbClr val="0000FF"/>
                          </a:solidFill>
                          <a:effectLst/>
                          <a:latin typeface="Times New Roman"/>
                          <a:ea typeface="標楷體"/>
                        </a:rPr>
                        <a:t>避免交叉汙染</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hMerge="1">
                  <a:txBody>
                    <a:bodyPr/>
                    <a:lstStyle/>
                    <a:p>
                      <a:endParaRPr lang="zh-TW" altLang="en-US"/>
                    </a:p>
                  </a:txBody>
                  <a:tcPr/>
                </a:tc>
              </a:tr>
              <a:tr h="427990">
                <a:tc>
                  <a:txBody>
                    <a:bodyPr/>
                    <a:lstStyle/>
                    <a:p>
                      <a:pPr algn="ctr">
                        <a:lnSpc>
                          <a:spcPts val="2800"/>
                        </a:lnSpc>
                        <a:spcAft>
                          <a:spcPts val="0"/>
                        </a:spcAft>
                      </a:pPr>
                      <a:r>
                        <a:rPr lang="en-US" sz="2000" b="1" kern="100" dirty="0">
                          <a:effectLst/>
                          <a:latin typeface="Times New Roman"/>
                          <a:ea typeface="標楷體"/>
                        </a:rPr>
                        <a:t>B1</a:t>
                      </a:r>
                      <a:endParaRPr lang="zh-TW" sz="2000" kern="100" dirty="0">
                        <a:effectLst/>
                        <a:latin typeface="Times New Roman"/>
                        <a:ea typeface="新細明體"/>
                      </a:endParaRPr>
                    </a:p>
                    <a:p>
                      <a:pPr algn="ctr">
                        <a:lnSpc>
                          <a:spcPts val="2800"/>
                        </a:lnSpc>
                        <a:spcAft>
                          <a:spcPts val="0"/>
                        </a:spcAft>
                      </a:pPr>
                      <a:r>
                        <a:rPr lang="zh-TW" sz="2000" b="1" kern="100" dirty="0">
                          <a:effectLst/>
                          <a:latin typeface="Times New Roman"/>
                          <a:ea typeface="標楷體"/>
                        </a:rPr>
                        <a:t>生技館</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a:t>
                      </a:r>
                      <a:r>
                        <a:rPr lang="zh-TW" sz="2000" b="1" kern="100" dirty="0" smtClean="0">
                          <a:effectLst/>
                          <a:latin typeface="Times New Roman"/>
                          <a:ea typeface="標楷體"/>
                        </a:rPr>
                        <a:t>。原則上，滅菌後之籠具器具若是供給</a:t>
                      </a:r>
                      <a:r>
                        <a:rPr lang="en-US" sz="2000" b="1" kern="100" dirty="0" err="1" smtClean="0">
                          <a:effectLst/>
                          <a:latin typeface="Times New Roman"/>
                          <a:ea typeface="標楷體"/>
                        </a:rPr>
                        <a:t>p</a:t>
                      </a:r>
                      <a:r>
                        <a:rPr lang="en-US" sz="2000" b="1" i="1" kern="100" dirty="0" err="1" smtClean="0">
                          <a:effectLst/>
                          <a:latin typeface="Times New Roman"/>
                          <a:ea typeface="標楷體"/>
                        </a:rPr>
                        <a:t>SPF</a:t>
                      </a:r>
                      <a:r>
                        <a:rPr lang="zh-TW" sz="2000" b="1" kern="100" dirty="0" smtClean="0">
                          <a:effectLst/>
                          <a:latin typeface="Times New Roman"/>
                          <a:ea typeface="標楷體"/>
                        </a:rPr>
                        <a:t>使用，滅菌後會將整個裝器具之容器立刻關閉，再運送至</a:t>
                      </a:r>
                      <a:r>
                        <a:rPr lang="en-US" sz="2000" b="1" kern="100" dirty="0" err="1" smtClean="0">
                          <a:effectLst/>
                          <a:latin typeface="Times New Roman"/>
                          <a:ea typeface="標楷體"/>
                        </a:rPr>
                        <a:t>p</a:t>
                      </a:r>
                      <a:r>
                        <a:rPr lang="en-US" sz="2000" b="1" i="1" kern="100" dirty="0" err="1" smtClean="0">
                          <a:effectLst/>
                          <a:latin typeface="Times New Roman"/>
                          <a:ea typeface="標楷體"/>
                        </a:rPr>
                        <a:t>SPF</a:t>
                      </a:r>
                      <a:r>
                        <a:rPr lang="zh-TW" sz="2000" b="1" kern="100" dirty="0" smtClean="0">
                          <a:effectLst/>
                          <a:latin typeface="Times New Roman"/>
                          <a:ea typeface="標楷體"/>
                        </a:rPr>
                        <a:t>預備區照射</a:t>
                      </a:r>
                      <a:r>
                        <a:rPr lang="en-US" sz="2000" b="1" kern="100" dirty="0" smtClean="0">
                          <a:effectLst/>
                          <a:latin typeface="Times New Roman"/>
                          <a:ea typeface="標楷體"/>
                        </a:rPr>
                        <a:t>UV</a:t>
                      </a:r>
                      <a:r>
                        <a:rPr lang="zh-TW" sz="2000" b="1" kern="100" dirty="0" smtClean="0">
                          <a:effectLst/>
                          <a:latin typeface="Times New Roman"/>
                          <a:ea typeface="標楷體"/>
                        </a:rPr>
                        <a:t>燈</a:t>
                      </a:r>
                      <a:r>
                        <a:rPr lang="en-US" sz="2000" b="1" kern="100" dirty="0" smtClean="0">
                          <a:effectLst/>
                          <a:latin typeface="Times New Roman"/>
                          <a:ea typeface="標楷體"/>
                        </a:rPr>
                        <a:t>1</a:t>
                      </a:r>
                      <a:r>
                        <a:rPr lang="zh-TW" sz="2000" b="1" kern="100" dirty="0" smtClean="0">
                          <a:effectLst/>
                          <a:latin typeface="Times New Roman"/>
                          <a:ea typeface="標楷體"/>
                        </a:rPr>
                        <a:t>小時後，才打開容器門取出器具運送至</a:t>
                      </a:r>
                      <a:r>
                        <a:rPr lang="en-US" sz="2000" b="1" kern="100" dirty="0" err="1" smtClean="0">
                          <a:effectLst/>
                          <a:latin typeface="Times New Roman"/>
                          <a:ea typeface="標楷體"/>
                        </a:rPr>
                        <a:t>p</a:t>
                      </a:r>
                      <a:r>
                        <a:rPr lang="en-US" sz="2000" b="1" i="1" kern="100" dirty="0" err="1" smtClean="0">
                          <a:effectLst/>
                          <a:latin typeface="Times New Roman"/>
                          <a:ea typeface="標楷體"/>
                        </a:rPr>
                        <a:t>SPF</a:t>
                      </a:r>
                      <a:r>
                        <a:rPr lang="zh-TW" sz="2000" b="1" kern="100" dirty="0" smtClean="0">
                          <a:effectLst/>
                          <a:latin typeface="Times New Roman"/>
                          <a:ea typeface="標楷體"/>
                        </a:rPr>
                        <a:t>房使用。</a:t>
                      </a:r>
                      <a:endParaRPr lang="zh-TW" sz="2000" kern="100" dirty="0" smtClean="0">
                        <a:effectLst/>
                        <a:latin typeface="Times New Roman"/>
                        <a:ea typeface="新細明體"/>
                      </a:endParaRPr>
                    </a:p>
                    <a:p>
                      <a:pPr marL="342900" lvl="0" indent="-342900">
                        <a:lnSpc>
                          <a:spcPts val="2800"/>
                        </a:lnSpc>
                        <a:spcAft>
                          <a:spcPts val="0"/>
                        </a:spcAft>
                        <a:buFont typeface="Wingdings"/>
                        <a:buChar char=""/>
                      </a:pPr>
                      <a:r>
                        <a:rPr lang="en-US" sz="2000" b="1" u="sng" kern="100" dirty="0" smtClean="0">
                          <a:effectLst/>
                          <a:latin typeface="Times New Roman"/>
                          <a:ea typeface="標楷體"/>
                        </a:rPr>
                        <a:t>SOP</a:t>
                      </a:r>
                      <a:r>
                        <a:rPr lang="zh-TW" sz="2000" b="1" u="sng" kern="100" dirty="0" smtClean="0">
                          <a:effectLst/>
                          <a:latin typeface="Times New Roman"/>
                          <a:ea typeface="標楷體"/>
                        </a:rPr>
                        <a:t>編號</a:t>
                      </a:r>
                      <a:r>
                        <a:rPr lang="en-US" sz="2000" b="1" u="sng" kern="100" dirty="0" smtClean="0">
                          <a:effectLst/>
                          <a:latin typeface="Times New Roman"/>
                          <a:ea typeface="標楷體"/>
                        </a:rPr>
                        <a:t>B1-003</a:t>
                      </a:r>
                      <a:r>
                        <a:rPr lang="zh-TW" sz="2000" b="1" u="sng" kern="100" dirty="0" smtClean="0">
                          <a:effectLst/>
                          <a:latin typeface="Times New Roman"/>
                          <a:ea typeface="標楷體"/>
                        </a:rPr>
                        <a:t>動物舍房與非動物舍房之</a:t>
                      </a:r>
                      <a:r>
                        <a:rPr lang="zh-TW" sz="2000" b="1" u="sng" kern="100" dirty="0" smtClean="0">
                          <a:solidFill>
                            <a:srgbClr val="FF0000"/>
                          </a:solidFill>
                          <a:effectLst/>
                          <a:latin typeface="Times New Roman"/>
                          <a:ea typeface="標楷體"/>
                        </a:rPr>
                        <a:t>清潔工作通則</a:t>
                      </a:r>
                      <a:r>
                        <a:rPr lang="zh-TW" sz="2000" b="1" kern="100" dirty="0" smtClean="0">
                          <a:effectLst/>
                          <a:latin typeface="Times New Roman"/>
                          <a:ea typeface="標楷體"/>
                        </a:rPr>
                        <a:t>。</a:t>
                      </a:r>
                      <a:endParaRPr lang="zh-TW" sz="2000" kern="100" dirty="0" smtClean="0">
                        <a:effectLst/>
                        <a:latin typeface="Times New Roman"/>
                        <a:ea typeface="新細明體"/>
                      </a:endParaRPr>
                    </a:p>
                    <a:p>
                      <a:pPr marL="342900" lvl="0" indent="-342900">
                        <a:lnSpc>
                          <a:spcPts val="2800"/>
                        </a:lnSpc>
                        <a:spcAft>
                          <a:spcPts val="0"/>
                        </a:spcAft>
                        <a:buFont typeface="Wingdings"/>
                        <a:buChar char=""/>
                      </a:pPr>
                      <a:r>
                        <a:rPr lang="en-US" sz="2000" b="1" u="sng" kern="100" dirty="0" smtClean="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B1-010</a:t>
                      </a:r>
                      <a:r>
                        <a:rPr lang="zh-TW" sz="2000" b="1" u="sng" kern="100" dirty="0">
                          <a:effectLst/>
                          <a:latin typeface="Times New Roman"/>
                          <a:ea typeface="標楷體"/>
                        </a:rPr>
                        <a:t>清洗區之</a:t>
                      </a:r>
                      <a:r>
                        <a:rPr lang="zh-TW" sz="2000" b="1" u="sng" kern="100" dirty="0">
                          <a:solidFill>
                            <a:srgbClr val="FF0000"/>
                          </a:solidFill>
                          <a:effectLst/>
                          <a:latin typeface="Times New Roman"/>
                          <a:ea typeface="標楷體"/>
                        </a:rPr>
                        <a:t>高壓滅菌釜操作使用通則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B1-010-T01</a:t>
                      </a:r>
                      <a:r>
                        <a:rPr lang="zh-TW" sz="2000" b="1" u="sng" kern="100" dirty="0">
                          <a:solidFill>
                            <a:srgbClr val="0000FF"/>
                          </a:solidFill>
                          <a:effectLst/>
                          <a:latin typeface="Times New Roman"/>
                          <a:ea typeface="標楷體"/>
                        </a:rPr>
                        <a:t>高溫高壓蒸氣滅菌機使用記錄表</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B1-011</a:t>
                      </a:r>
                      <a:r>
                        <a:rPr lang="zh-TW" sz="2000" b="1" u="sng" kern="100" dirty="0">
                          <a:effectLst/>
                          <a:latin typeface="Times New Roman"/>
                          <a:ea typeface="標楷體"/>
                        </a:rPr>
                        <a:t>動物舍房使用人之</a:t>
                      </a:r>
                      <a:r>
                        <a:rPr lang="zh-TW" sz="2000" b="1" u="sng" kern="100" dirty="0">
                          <a:solidFill>
                            <a:srgbClr val="FF0000"/>
                          </a:solidFill>
                          <a:effectLst/>
                          <a:latin typeface="Times New Roman"/>
                          <a:ea typeface="標楷體"/>
                        </a:rPr>
                        <a:t>籠具清潔通則</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427990">
                <a:tc>
                  <a:txBody>
                    <a:bodyPr/>
                    <a:lstStyle/>
                    <a:p>
                      <a:pPr algn="ctr">
                        <a:lnSpc>
                          <a:spcPts val="2800"/>
                        </a:lnSpc>
                        <a:spcAft>
                          <a:spcPts val="0"/>
                        </a:spcAft>
                      </a:pPr>
                      <a:r>
                        <a:rPr lang="en-US" sz="2000" b="1" kern="100">
                          <a:effectLst/>
                          <a:latin typeface="Times New Roman"/>
                          <a:ea typeface="標楷體"/>
                        </a:rPr>
                        <a:t>B2</a:t>
                      </a:r>
                      <a:endParaRPr lang="zh-TW" sz="2000" kern="100">
                        <a:effectLst/>
                        <a:latin typeface="Times New Roman"/>
                        <a:ea typeface="新細明體"/>
                      </a:endParaRPr>
                    </a:p>
                    <a:p>
                      <a:pPr algn="ctr">
                        <a:lnSpc>
                          <a:spcPts val="2800"/>
                        </a:lnSpc>
                        <a:spcAft>
                          <a:spcPts val="0"/>
                        </a:spcAft>
                      </a:pPr>
                      <a:r>
                        <a:rPr lang="zh-TW" sz="2000" b="1" kern="100">
                          <a:effectLst/>
                          <a:latin typeface="Times New Roman"/>
                          <a:ea typeface="標楷體"/>
                        </a:rPr>
                        <a:t>生農館</a:t>
                      </a:r>
                      <a:endParaRPr lang="zh-TW" sz="2000" kern="10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B2-001</a:t>
                      </a:r>
                      <a:r>
                        <a:rPr lang="zh-TW" sz="2000" b="1" u="sng" kern="100" dirty="0">
                          <a:effectLst/>
                          <a:latin typeface="Times New Roman"/>
                          <a:ea typeface="標楷體"/>
                        </a:rPr>
                        <a:t>動物舍房使用人之</a:t>
                      </a:r>
                      <a:r>
                        <a:rPr lang="zh-TW" sz="2000" b="1" u="sng" kern="100" dirty="0">
                          <a:solidFill>
                            <a:srgbClr val="FF0000"/>
                          </a:solidFill>
                          <a:effectLst/>
                          <a:latin typeface="Times New Roman"/>
                          <a:ea typeface="標楷體"/>
                        </a:rPr>
                        <a:t>籠具清潔通則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B2-002</a:t>
                      </a:r>
                      <a:r>
                        <a:rPr lang="zh-TW" sz="2000" b="1" u="sng" kern="100" dirty="0">
                          <a:effectLst/>
                          <a:latin typeface="Times New Roman"/>
                          <a:ea typeface="標楷體"/>
                        </a:rPr>
                        <a:t>動物舍準備室</a:t>
                      </a:r>
                      <a:r>
                        <a:rPr lang="zh-TW" sz="2000" b="1" u="sng" kern="100" dirty="0">
                          <a:solidFill>
                            <a:srgbClr val="FF0000"/>
                          </a:solidFill>
                          <a:effectLst/>
                          <a:latin typeface="Times New Roman"/>
                          <a:ea typeface="標楷體"/>
                        </a:rPr>
                        <a:t>滅菌機之使用</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B2-002-T01</a:t>
                      </a:r>
                      <a:r>
                        <a:rPr lang="zh-TW" sz="2000" b="1" u="sng" kern="100" dirty="0">
                          <a:solidFill>
                            <a:srgbClr val="0000FF"/>
                          </a:solidFill>
                          <a:effectLst/>
                          <a:latin typeface="Times New Roman"/>
                          <a:ea typeface="標楷體"/>
                        </a:rPr>
                        <a:t>高溫高壓蒸氣滅菌機使用記錄表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bl>
          </a:graphicData>
        </a:graphic>
      </p:graphicFrame>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p113</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0567753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3289916270"/>
              </p:ext>
            </p:extLst>
          </p:nvPr>
        </p:nvGraphicFramePr>
        <p:xfrm>
          <a:off x="395536" y="489992"/>
          <a:ext cx="8712968" cy="711200"/>
        </p:xfrm>
        <a:graphic>
          <a:graphicData uri="http://schemas.openxmlformats.org/drawingml/2006/table">
            <a:tbl>
              <a:tblPr firstRow="1" firstCol="1" bandRow="1"/>
              <a:tblGrid>
                <a:gridCol w="8712968"/>
              </a:tblGrid>
              <a:tr h="213360">
                <a:tc>
                  <a:txBody>
                    <a:bodyPr/>
                    <a:lstStyle/>
                    <a:p>
                      <a:pPr>
                        <a:lnSpc>
                          <a:spcPts val="2800"/>
                        </a:lnSpc>
                        <a:spcAft>
                          <a:spcPts val="0"/>
                        </a:spcAft>
                      </a:pPr>
                      <a:r>
                        <a:rPr lang="zh-TW" sz="2000" b="1" kern="100" dirty="0">
                          <a:solidFill>
                            <a:srgbClr val="FFFFFF"/>
                          </a:solidFill>
                          <a:effectLst/>
                          <a:latin typeface="Times New Roman"/>
                          <a:ea typeface="標楷體"/>
                        </a:rPr>
                        <a:t>軟體</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r>
              <a:tr h="215900">
                <a:tc>
                  <a:txBody>
                    <a:bodyPr/>
                    <a:lstStyle/>
                    <a:p>
                      <a:pPr algn="just">
                        <a:lnSpc>
                          <a:spcPts val="2800"/>
                        </a:lnSpc>
                        <a:spcAft>
                          <a:spcPts val="0"/>
                        </a:spcAft>
                      </a:pPr>
                      <a:r>
                        <a:rPr lang="en-US" sz="2000" b="1" kern="100" dirty="0">
                          <a:effectLst/>
                          <a:latin typeface="Times New Roman"/>
                          <a:ea typeface="標楷體"/>
                        </a:rPr>
                        <a:t>11. </a:t>
                      </a:r>
                      <a:r>
                        <a:rPr lang="zh-TW" sz="2000" b="1" kern="100" dirty="0">
                          <a:effectLst/>
                          <a:latin typeface="Times New Roman"/>
                          <a:ea typeface="標楷體"/>
                        </a:rPr>
                        <a:t>學校教學用教育訓練計畫亦應提出申請，並經</a:t>
                      </a:r>
                      <a:r>
                        <a:rPr lang="en-US" sz="2000" b="1" kern="100" dirty="0">
                          <a:effectLst/>
                          <a:latin typeface="Times New Roman"/>
                          <a:ea typeface="標楷體"/>
                        </a:rPr>
                        <a:t>IACUC</a:t>
                      </a:r>
                      <a:r>
                        <a:rPr lang="zh-TW" sz="2000" b="1" kern="100" dirty="0">
                          <a:effectLst/>
                          <a:latin typeface="Times New Roman"/>
                          <a:ea typeface="標楷體"/>
                        </a:rPr>
                        <a:t>審查。</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r>
            </a:tbl>
          </a:graphicData>
        </a:graphic>
      </p:graphicFrame>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p113</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7" name="表格 6"/>
          <p:cNvGraphicFramePr>
            <a:graphicFrameLocks noGrp="1"/>
          </p:cNvGraphicFramePr>
          <p:nvPr>
            <p:extLst>
              <p:ext uri="{D42A27DB-BD31-4B8C-83A1-F6EECF244321}">
                <p14:modId xmlns:p14="http://schemas.microsoft.com/office/powerpoint/2010/main" val="2595333313"/>
              </p:ext>
            </p:extLst>
          </p:nvPr>
        </p:nvGraphicFramePr>
        <p:xfrm>
          <a:off x="360000" y="1439416"/>
          <a:ext cx="8760470" cy="1066800"/>
        </p:xfrm>
        <a:graphic>
          <a:graphicData uri="http://schemas.openxmlformats.org/drawingml/2006/table">
            <a:tbl>
              <a:tblPr firstRow="1" firstCol="1" bandRow="1"/>
              <a:tblGrid>
                <a:gridCol w="8760470"/>
              </a:tblGrid>
              <a:tr h="218440">
                <a:tc>
                  <a:txBody>
                    <a:bodyPr/>
                    <a:lstStyle/>
                    <a:p>
                      <a:pPr>
                        <a:lnSpc>
                          <a:spcPts val="2800"/>
                        </a:lnSpc>
                        <a:spcAft>
                          <a:spcPts val="0"/>
                        </a:spcAft>
                      </a:pPr>
                      <a:r>
                        <a:rPr lang="zh-TW" sz="2000" b="1" kern="100" dirty="0">
                          <a:solidFill>
                            <a:srgbClr val="FFFFFF"/>
                          </a:solidFill>
                          <a:effectLst/>
                          <a:latin typeface="Times New Roman"/>
                          <a:ea typeface="標楷體"/>
                        </a:rPr>
                        <a:t>硬體：</a:t>
                      </a:r>
                      <a:r>
                        <a:rPr lang="zh-TW" sz="2000" b="1" u="sng" kern="100" dirty="0">
                          <a:solidFill>
                            <a:srgbClr val="FFFFFF"/>
                          </a:solidFill>
                          <a:effectLst/>
                          <a:latin typeface="Times New Roman"/>
                          <a:ea typeface="標楷體"/>
                        </a:rPr>
                        <a:t>生技健康館實驗動物舍</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r>
              <a:tr h="218440">
                <a:tc>
                  <a:txBody>
                    <a:bodyPr/>
                    <a:lstStyle/>
                    <a:p>
                      <a:pPr marL="342900" lvl="0" indent="-342900" algn="just">
                        <a:lnSpc>
                          <a:spcPts val="2800"/>
                        </a:lnSpc>
                        <a:spcAft>
                          <a:spcPts val="0"/>
                        </a:spcAft>
                        <a:buFont typeface="+mj-lt"/>
                        <a:buAutoNum type="arabicPeriod"/>
                      </a:pPr>
                      <a:r>
                        <a:rPr lang="zh-TW" sz="1800" b="1" kern="100" dirty="0">
                          <a:effectLst/>
                          <a:latin typeface="Times New Roman"/>
                          <a:ea typeface="標楷體"/>
                        </a:rPr>
                        <a:t>請檢討及改善</a:t>
                      </a:r>
                      <a:r>
                        <a:rPr lang="zh-TW" sz="1800" b="1" kern="100" dirty="0">
                          <a:solidFill>
                            <a:srgbClr val="0000FF"/>
                          </a:solidFill>
                          <a:effectLst/>
                          <a:latin typeface="Times New Roman"/>
                          <a:ea typeface="標楷體"/>
                        </a:rPr>
                        <a:t>停電時</a:t>
                      </a:r>
                      <a:r>
                        <a:rPr lang="zh-TW" sz="1800" b="1" kern="100" dirty="0">
                          <a:effectLst/>
                          <a:latin typeface="Times New Roman"/>
                          <a:ea typeface="標楷體"/>
                        </a:rPr>
                        <a:t>之緊急應變措施。</a:t>
                      </a:r>
                      <a:endParaRPr lang="zh-TW" sz="18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r>
              <a:tr h="208915">
                <a:tc>
                  <a:txBody>
                    <a:bodyPr/>
                    <a:lstStyle/>
                    <a:p>
                      <a:pPr marL="342900" lvl="0" indent="-342900">
                        <a:lnSpc>
                          <a:spcPts val="2800"/>
                        </a:lnSpc>
                        <a:spcAft>
                          <a:spcPts val="0"/>
                        </a:spcAft>
                        <a:buFont typeface="+mj-lt"/>
                        <a:buAutoNum type="arabicPeriod" startAt="2"/>
                      </a:pPr>
                      <a:r>
                        <a:rPr lang="zh-TW" sz="1800" b="1" kern="100" dirty="0">
                          <a:solidFill>
                            <a:srgbClr val="0000FF"/>
                          </a:solidFill>
                          <a:effectLst/>
                          <a:latin typeface="Times New Roman"/>
                          <a:ea typeface="標楷體"/>
                        </a:rPr>
                        <a:t>溫濕度</a:t>
                      </a:r>
                      <a:r>
                        <a:rPr lang="zh-TW" sz="1800" b="1" kern="100" dirty="0">
                          <a:effectLst/>
                          <a:latin typeface="Times New Roman"/>
                          <a:ea typeface="標楷體"/>
                        </a:rPr>
                        <a:t>偵測器應設置於</a:t>
                      </a:r>
                      <a:r>
                        <a:rPr lang="zh-TW" sz="1800" b="1" kern="100" dirty="0">
                          <a:solidFill>
                            <a:srgbClr val="0000FF"/>
                          </a:solidFill>
                          <a:effectLst/>
                          <a:latin typeface="Times New Roman"/>
                          <a:ea typeface="標楷體"/>
                        </a:rPr>
                        <a:t>飼育房內</a:t>
                      </a:r>
                      <a:r>
                        <a:rPr lang="zh-TW" sz="1800" b="1" kern="100" dirty="0">
                          <a:effectLst/>
                          <a:latin typeface="Times New Roman"/>
                          <a:ea typeface="標楷體"/>
                        </a:rPr>
                        <a:t>，或以</a:t>
                      </a:r>
                      <a:r>
                        <a:rPr lang="zh-TW" sz="1800" b="1" kern="100" dirty="0">
                          <a:solidFill>
                            <a:srgbClr val="0000FF"/>
                          </a:solidFill>
                          <a:effectLst/>
                          <a:latin typeface="Times New Roman"/>
                          <a:ea typeface="標楷體"/>
                        </a:rPr>
                        <a:t>人工記錄</a:t>
                      </a:r>
                      <a:r>
                        <a:rPr lang="zh-TW" sz="1800" b="1" kern="100" dirty="0">
                          <a:effectLst/>
                          <a:latin typeface="Times New Roman"/>
                          <a:ea typeface="標楷體"/>
                        </a:rPr>
                        <a:t>之。</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4044128128"/>
              </p:ext>
            </p:extLst>
          </p:nvPr>
        </p:nvGraphicFramePr>
        <p:xfrm>
          <a:off x="360000" y="2740000"/>
          <a:ext cx="8691184" cy="1422400"/>
        </p:xfrm>
        <a:graphic>
          <a:graphicData uri="http://schemas.openxmlformats.org/drawingml/2006/table">
            <a:tbl>
              <a:tblPr firstRow="1" firstCol="1" bandRow="1"/>
              <a:tblGrid>
                <a:gridCol w="8691184"/>
              </a:tblGrid>
              <a:tr h="215900">
                <a:tc>
                  <a:txBody>
                    <a:bodyPr/>
                    <a:lstStyle/>
                    <a:p>
                      <a:pPr algn="just">
                        <a:lnSpc>
                          <a:spcPts val="2800"/>
                        </a:lnSpc>
                        <a:spcAft>
                          <a:spcPts val="0"/>
                        </a:spcAft>
                      </a:pPr>
                      <a:r>
                        <a:rPr lang="zh-TW" sz="2000" b="1" u="sng" kern="100" dirty="0">
                          <a:solidFill>
                            <a:srgbClr val="FFFFFF"/>
                          </a:solidFill>
                          <a:effectLst/>
                          <a:latin typeface="Times New Roman"/>
                          <a:ea typeface="標楷體"/>
                        </a:rPr>
                        <a:t>硬體：生物農業科技館實驗動物舍</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r>
              <a:tr h="215900">
                <a:tc>
                  <a:txBody>
                    <a:bodyPr/>
                    <a:lstStyle/>
                    <a:p>
                      <a:pPr marL="342900" lvl="0" indent="-342900" algn="just">
                        <a:lnSpc>
                          <a:spcPts val="2800"/>
                        </a:lnSpc>
                        <a:spcAft>
                          <a:spcPts val="0"/>
                        </a:spcAft>
                        <a:buFont typeface="+mj-lt"/>
                        <a:buAutoNum type="arabicPeriod"/>
                      </a:pPr>
                      <a:r>
                        <a:rPr lang="zh-TW" sz="2000" b="1" kern="100" dirty="0">
                          <a:effectLst/>
                          <a:latin typeface="Times New Roman"/>
                          <a:ea typeface="標楷體"/>
                        </a:rPr>
                        <a:t>建立合理之實驗動物飼養設施危機處理或</a:t>
                      </a:r>
                      <a:r>
                        <a:rPr lang="zh-TW" sz="2000" b="1" kern="100" dirty="0">
                          <a:solidFill>
                            <a:srgbClr val="0000FF"/>
                          </a:solidFill>
                          <a:effectLst/>
                          <a:latin typeface="Times New Roman"/>
                          <a:ea typeface="標楷體"/>
                        </a:rPr>
                        <a:t>緊急事故應變程序</a:t>
                      </a:r>
                      <a:r>
                        <a:rPr lang="en-US" sz="2000" b="1" kern="100" dirty="0">
                          <a:effectLst/>
                          <a:latin typeface="Times New Roman"/>
                          <a:ea typeface="標楷體"/>
                        </a:rPr>
                        <a:t>(</a:t>
                      </a:r>
                      <a:r>
                        <a:rPr lang="zh-TW" sz="2000" b="1" kern="100" dirty="0">
                          <a:effectLst/>
                          <a:latin typeface="Times New Roman"/>
                          <a:ea typeface="標楷體"/>
                        </a:rPr>
                        <a:t>包含</a:t>
                      </a:r>
                      <a:r>
                        <a:rPr lang="zh-TW" sz="2000" b="1" kern="100" dirty="0">
                          <a:solidFill>
                            <a:srgbClr val="008000"/>
                          </a:solidFill>
                          <a:effectLst/>
                          <a:latin typeface="Times New Roman"/>
                          <a:ea typeface="標楷體"/>
                        </a:rPr>
                        <a:t>水電空調異常</a:t>
                      </a:r>
                      <a:r>
                        <a:rPr lang="en-US" sz="2000" b="1" kern="100" dirty="0">
                          <a:solidFill>
                            <a:srgbClr val="008000"/>
                          </a:solidFill>
                          <a:effectLst/>
                          <a:latin typeface="Times New Roman"/>
                          <a:ea typeface="標楷體"/>
                        </a:rPr>
                        <a:t>/</a:t>
                      </a:r>
                      <a:r>
                        <a:rPr lang="zh-TW" sz="2000" b="1" kern="100" dirty="0">
                          <a:solidFill>
                            <a:srgbClr val="008000"/>
                          </a:solidFill>
                          <a:effectLst/>
                          <a:latin typeface="Times New Roman"/>
                          <a:ea typeface="標楷體"/>
                        </a:rPr>
                        <a:t>動物飼養設備故障</a:t>
                      </a:r>
                      <a:r>
                        <a:rPr lang="en-US" sz="2000" b="1" kern="100" dirty="0">
                          <a:solidFill>
                            <a:srgbClr val="008000"/>
                          </a:solidFill>
                          <a:effectLst/>
                          <a:latin typeface="Times New Roman"/>
                          <a:ea typeface="標楷體"/>
                        </a:rPr>
                        <a:t>/</a:t>
                      </a:r>
                      <a:r>
                        <a:rPr lang="zh-TW" sz="2000" b="1" kern="100" dirty="0">
                          <a:solidFill>
                            <a:srgbClr val="008000"/>
                          </a:solidFill>
                          <a:effectLst/>
                          <a:latin typeface="Times New Roman"/>
                          <a:ea typeface="標楷體"/>
                        </a:rPr>
                        <a:t>異常氣候</a:t>
                      </a:r>
                      <a:r>
                        <a:rPr lang="en-US" sz="2000" b="1" kern="100" dirty="0">
                          <a:solidFill>
                            <a:srgbClr val="008000"/>
                          </a:solidFill>
                          <a:effectLst/>
                          <a:latin typeface="Times New Roman"/>
                          <a:ea typeface="標楷體"/>
                        </a:rPr>
                        <a:t>/</a:t>
                      </a:r>
                      <a:r>
                        <a:rPr lang="zh-TW" sz="2000" b="1" kern="100" dirty="0">
                          <a:solidFill>
                            <a:srgbClr val="008000"/>
                          </a:solidFill>
                          <a:effectLst/>
                          <a:latin typeface="Times New Roman"/>
                          <a:ea typeface="標楷體"/>
                        </a:rPr>
                        <a:t>人員受傷</a:t>
                      </a:r>
                      <a:r>
                        <a:rPr lang="en-US" sz="2000" b="1" kern="100" dirty="0">
                          <a:solidFill>
                            <a:srgbClr val="008000"/>
                          </a:solidFill>
                          <a:effectLst/>
                          <a:latin typeface="Times New Roman"/>
                          <a:ea typeface="標楷體"/>
                        </a:rPr>
                        <a:t>/</a:t>
                      </a:r>
                      <a:r>
                        <a:rPr lang="zh-TW" sz="2000" b="1" kern="100" dirty="0">
                          <a:solidFill>
                            <a:srgbClr val="008000"/>
                          </a:solidFill>
                          <a:effectLst/>
                          <a:latin typeface="Times New Roman"/>
                          <a:ea typeface="標楷體"/>
                        </a:rPr>
                        <a:t>動物逃脫</a:t>
                      </a:r>
                      <a:r>
                        <a:rPr lang="en-US" sz="2000" b="1" kern="100" dirty="0">
                          <a:effectLst/>
                          <a:latin typeface="Times New Roman"/>
                          <a:ea typeface="標楷體"/>
                        </a:rPr>
                        <a:t>…</a:t>
                      </a:r>
                      <a:r>
                        <a:rPr lang="zh-TW" sz="2000" b="1" kern="100" dirty="0">
                          <a:effectLst/>
                          <a:latin typeface="Times New Roman"/>
                          <a:ea typeface="標楷體"/>
                        </a:rPr>
                        <a:t>等危害動物、人與環境之意外狀況</a:t>
                      </a:r>
                      <a:r>
                        <a:rPr lang="en-US" sz="2000" b="1" kern="100" dirty="0">
                          <a:effectLst/>
                          <a:latin typeface="Times New Roman"/>
                          <a:ea typeface="標楷體"/>
                        </a:rPr>
                        <a:t>)</a:t>
                      </a:r>
                      <a:r>
                        <a:rPr lang="zh-TW" sz="2000" b="1" kern="100" dirty="0">
                          <a:effectLst/>
                          <a:latin typeface="Times New Roman"/>
                          <a:ea typeface="標楷體"/>
                        </a:rPr>
                        <a:t>，並據以執行。</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r>
            </a:tbl>
          </a:graphicData>
        </a:graphic>
      </p:graphicFrame>
      <p:sp>
        <p:nvSpPr>
          <p:cNvPr id="9" name="內容版面配置區 2"/>
          <p:cNvSpPr>
            <a:spLocks noGrp="1"/>
          </p:cNvSpPr>
          <p:nvPr>
            <p:ph idx="1"/>
          </p:nvPr>
        </p:nvSpPr>
        <p:spPr>
          <a:xfrm>
            <a:off x="179512" y="4594448"/>
            <a:ext cx="2937440" cy="476672"/>
          </a:xfrm>
        </p:spPr>
        <p:txBody>
          <a:bodyPr>
            <a:noAutofit/>
          </a:bodyPr>
          <a:lstStyle/>
          <a:p>
            <a:pPr>
              <a:lnSpc>
                <a:spcPts val="3300"/>
              </a:lnSpc>
              <a:spcBef>
                <a:spcPts val="1200"/>
              </a:spcBef>
            </a:pPr>
            <a:r>
              <a:rPr lang="zh-TW" altLang="en-US" sz="2400" b="1" dirty="0" smtClean="0">
                <a:solidFill>
                  <a:srgbClr val="CC0099"/>
                </a:solidFill>
                <a:latin typeface="Times New Roman" panose="02020603050405020304" pitchFamily="18" charset="0"/>
                <a:ea typeface="標楷體"/>
                <a:cs typeface="Times New Roman" panose="02020603050405020304" pitchFamily="18" charset="0"/>
              </a:rPr>
              <a:t>建議</a:t>
            </a:r>
            <a:r>
              <a:rPr lang="zh-TW" altLang="en-US" sz="2400" b="1" dirty="0">
                <a:solidFill>
                  <a:srgbClr val="CC0099"/>
                </a:solidFill>
                <a:latin typeface="Times New Roman" panose="02020603050405020304" pitchFamily="18" charset="0"/>
                <a:ea typeface="標楷體"/>
                <a:cs typeface="Times New Roman" panose="02020603050405020304" pitchFamily="18" charset="0"/>
              </a:rPr>
              <a:t>改善事項</a:t>
            </a:r>
            <a:endParaRPr lang="en-US" altLang="zh-TW" sz="2400" b="1" dirty="0" smtClean="0">
              <a:solidFill>
                <a:srgbClr val="CC0099"/>
              </a:solidFill>
              <a:latin typeface="Times New Roman" panose="02020603050405020304" pitchFamily="18" charset="0"/>
              <a:ea typeface="標楷體"/>
              <a:cs typeface="Times New Roman" panose="02020603050405020304" pitchFamily="18" charset="0"/>
            </a:endParaRPr>
          </a:p>
        </p:txBody>
      </p:sp>
      <p:graphicFrame>
        <p:nvGraphicFramePr>
          <p:cNvPr id="10" name="表格 9"/>
          <p:cNvGraphicFramePr>
            <a:graphicFrameLocks noGrp="1"/>
          </p:cNvGraphicFramePr>
          <p:nvPr>
            <p:extLst>
              <p:ext uri="{D42A27DB-BD31-4B8C-83A1-F6EECF244321}">
                <p14:modId xmlns:p14="http://schemas.microsoft.com/office/powerpoint/2010/main" val="435258332"/>
              </p:ext>
            </p:extLst>
          </p:nvPr>
        </p:nvGraphicFramePr>
        <p:xfrm>
          <a:off x="360000" y="5170512"/>
          <a:ext cx="8676496" cy="1066800"/>
        </p:xfrm>
        <a:graphic>
          <a:graphicData uri="http://schemas.openxmlformats.org/drawingml/2006/table">
            <a:tbl>
              <a:tblPr firstRow="1" firstCol="1" bandRow="1"/>
              <a:tblGrid>
                <a:gridCol w="8676496"/>
              </a:tblGrid>
              <a:tr h="213360">
                <a:tc>
                  <a:txBody>
                    <a:bodyPr/>
                    <a:lstStyle/>
                    <a:p>
                      <a:pPr>
                        <a:lnSpc>
                          <a:spcPts val="2800"/>
                        </a:lnSpc>
                        <a:spcAft>
                          <a:spcPts val="0"/>
                        </a:spcAft>
                      </a:pPr>
                      <a:r>
                        <a:rPr lang="zh-TW" sz="1800" b="1" kern="100" dirty="0">
                          <a:solidFill>
                            <a:schemeClr val="bg1"/>
                          </a:solidFill>
                          <a:effectLst/>
                          <a:latin typeface="Times New Roman"/>
                          <a:ea typeface="標楷體"/>
                        </a:rPr>
                        <a:t>軟體</a:t>
                      </a:r>
                      <a:endParaRPr lang="zh-TW" sz="1800" b="1" kern="100" dirty="0">
                        <a:solidFill>
                          <a:schemeClr val="bg1"/>
                        </a:solidFill>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62626"/>
                    </a:solidFill>
                  </a:tcPr>
                </a:tc>
              </a:tr>
              <a:tr h="213360">
                <a:tc>
                  <a:txBody>
                    <a:bodyPr/>
                    <a:lstStyle/>
                    <a:p>
                      <a:pPr marL="342900" lvl="0" indent="-342900">
                        <a:lnSpc>
                          <a:spcPts val="2800"/>
                        </a:lnSpc>
                        <a:spcAft>
                          <a:spcPts val="0"/>
                        </a:spcAft>
                        <a:buFont typeface="+mj-lt"/>
                        <a:buAutoNum type="arabicPeriod"/>
                      </a:pPr>
                      <a:r>
                        <a:rPr lang="zh-TW" sz="1800" b="1" kern="100" dirty="0">
                          <a:effectLst/>
                          <a:latin typeface="Times New Roman"/>
                          <a:ea typeface="標楷體"/>
                        </a:rPr>
                        <a:t>訂定嚙齒類動物健康監測</a:t>
                      </a:r>
                      <a:endParaRPr lang="zh-TW" sz="1800" b="1"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r>
              <a:tr h="213360">
                <a:tc>
                  <a:txBody>
                    <a:bodyPr/>
                    <a:lstStyle/>
                    <a:p>
                      <a:pPr marL="457200" lvl="0" indent="-457200">
                        <a:lnSpc>
                          <a:spcPts val="2800"/>
                        </a:lnSpc>
                        <a:spcAft>
                          <a:spcPts val="0"/>
                        </a:spcAft>
                        <a:buFont typeface="+mj-lt"/>
                        <a:buAutoNum type="arabicPeriod" startAt="2"/>
                      </a:pPr>
                      <a:r>
                        <a:rPr lang="en-US" altLang="zh-TW" sz="1800" b="1" kern="100" dirty="0" smtClean="0">
                          <a:effectLst/>
                          <a:latin typeface="Times New Roman"/>
                          <a:ea typeface="標楷體"/>
                        </a:rPr>
                        <a:t>CC-03</a:t>
                      </a:r>
                      <a:r>
                        <a:rPr lang="zh-TW" altLang="zh-TW" sz="1800" b="1" kern="100" dirty="0" smtClean="0">
                          <a:effectLst/>
                          <a:latin typeface="Times New Roman"/>
                          <a:ea typeface="標楷體"/>
                        </a:rPr>
                        <a:t>動物數量不多但異味過重，請檢查空調管線是否異常</a:t>
                      </a:r>
                      <a:endParaRPr lang="zh-TW" altLang="zh-TW" sz="1800" b="1" kern="100" dirty="0">
                        <a:effectLst/>
                        <a:latin typeface="Times New Roman"/>
                        <a:ea typeface="+mn-e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r>
            </a:tbl>
          </a:graphicData>
        </a:graphic>
      </p:graphicFrame>
      <p:sp>
        <p:nvSpPr>
          <p:cNvPr id="12" name="文字方塊 11"/>
          <p:cNvSpPr txBox="1"/>
          <p:nvPr/>
        </p:nvSpPr>
        <p:spPr>
          <a:xfrm>
            <a:off x="0" y="3140968"/>
            <a:ext cx="288000" cy="236603"/>
          </a:xfrm>
          <a:prstGeom prst="rect">
            <a:avLst/>
          </a:prstGeom>
          <a:solidFill>
            <a:srgbClr val="FFC000"/>
          </a:solidFill>
        </p:spPr>
        <p:txBody>
          <a:bodyPr wrap="none" rtlCol="0" anchor="ctr">
            <a:spAutoFit/>
          </a:bodyPr>
          <a:lstStyle/>
          <a:p>
            <a:pPr algn="ctr">
              <a:lnSpc>
                <a:spcPts val="1000"/>
              </a:lnSpc>
            </a:pP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(9)</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0765326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655" y="260648"/>
            <a:ext cx="9036496" cy="688608"/>
          </a:xfrm>
        </p:spPr>
        <p:txBody>
          <a:bodyPr>
            <a:normAutofit/>
          </a:bodyPr>
          <a:lstStyle/>
          <a:p>
            <a:r>
              <a:rPr lang="zh-TW" altLang="en-US" sz="3200" b="1" dirty="0" smtClean="0">
                <a:solidFill>
                  <a:srgbClr val="660066"/>
                </a:solidFill>
                <a:latin typeface="標楷體" pitchFamily="65" charset="-120"/>
                <a:ea typeface="標楷體" pitchFamily="65" charset="-120"/>
              </a:rPr>
              <a:t>動物</a:t>
            </a:r>
            <a:r>
              <a:rPr lang="zh-TW" altLang="en-US" sz="3200" b="1" dirty="0">
                <a:solidFill>
                  <a:srgbClr val="660066"/>
                </a:solidFill>
                <a:latin typeface="標楷體" pitchFamily="65" charset="-120"/>
                <a:ea typeface="標楷體" pitchFamily="65" charset="-120"/>
              </a:rPr>
              <a:t>科學應用機構實地查核（外部查核）</a:t>
            </a:r>
          </a:p>
        </p:txBody>
      </p:sp>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p115</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標題 1"/>
          <p:cNvSpPr txBox="1">
            <a:spLocks/>
          </p:cNvSpPr>
          <p:nvPr/>
        </p:nvSpPr>
        <p:spPr>
          <a:xfrm>
            <a:off x="342190" y="980728"/>
            <a:ext cx="8445624" cy="50405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2800" b="1" dirty="0" smtClean="0">
                <a:solidFill>
                  <a:srgbClr val="0033CC"/>
                </a:solidFill>
                <a:latin typeface="Times New Roman" panose="02020603050405020304" pitchFamily="18" charset="0"/>
                <a:ea typeface="標楷體" pitchFamily="65" charset="-120"/>
                <a:cs typeface="Times New Roman" panose="02020603050405020304" pitchFamily="18" charset="0"/>
              </a:rPr>
              <a:t>105</a:t>
            </a:r>
            <a:r>
              <a:rPr lang="zh-TW" altLang="en-US" sz="2800" b="1" dirty="0" smtClean="0">
                <a:solidFill>
                  <a:srgbClr val="0033CC"/>
                </a:solidFill>
                <a:latin typeface="Times New Roman" panose="02020603050405020304" pitchFamily="18" charset="0"/>
                <a:ea typeface="標楷體" pitchFamily="65" charset="-120"/>
                <a:cs typeface="Times New Roman" panose="02020603050405020304" pitchFamily="18" charset="0"/>
              </a:rPr>
              <a:t>年度</a:t>
            </a:r>
            <a:r>
              <a:rPr lang="zh-TW" altLang="en-US" sz="2800" b="1" dirty="0">
                <a:solidFill>
                  <a:srgbClr val="0033CC"/>
                </a:solidFill>
                <a:latin typeface="Times New Roman" panose="02020603050405020304" pitchFamily="18" charset="0"/>
                <a:ea typeface="標楷體" pitchFamily="65" charset="-120"/>
                <a:cs typeface="Times New Roman" panose="02020603050405020304" pitchFamily="18" charset="0"/>
              </a:rPr>
              <a:t>實驗動物科學應用機構實地查核之綜合</a:t>
            </a:r>
            <a:r>
              <a:rPr lang="zh-TW" altLang="en-US" sz="2800" b="1" dirty="0" smtClean="0">
                <a:solidFill>
                  <a:srgbClr val="0033CC"/>
                </a:solidFill>
                <a:latin typeface="Times New Roman" panose="02020603050405020304" pitchFamily="18" charset="0"/>
                <a:ea typeface="標楷體" pitchFamily="65" charset="-120"/>
                <a:cs typeface="Times New Roman" panose="02020603050405020304" pitchFamily="18" charset="0"/>
              </a:rPr>
              <a:t>評述</a:t>
            </a:r>
            <a:endParaRPr lang="zh-TW" altLang="en-US" sz="2800" b="1" dirty="0">
              <a:solidFill>
                <a:srgbClr val="0033CC"/>
              </a:solidFill>
              <a:latin typeface="Times New Roman" panose="02020603050405020304" pitchFamily="18" charset="0"/>
              <a:ea typeface="標楷體" pitchFamily="65" charset="-120"/>
              <a:cs typeface="Times New Roman" panose="02020603050405020304" pitchFamily="18" charset="0"/>
            </a:endParaRPr>
          </a:p>
        </p:txBody>
      </p:sp>
      <p:sp>
        <p:nvSpPr>
          <p:cNvPr id="7" name="內容版面配置區 2"/>
          <p:cNvSpPr>
            <a:spLocks noGrp="1"/>
          </p:cNvSpPr>
          <p:nvPr>
            <p:ph idx="1"/>
          </p:nvPr>
        </p:nvSpPr>
        <p:spPr>
          <a:xfrm>
            <a:off x="34712" y="1528799"/>
            <a:ext cx="2304256" cy="576064"/>
          </a:xfrm>
        </p:spPr>
        <p:txBody>
          <a:bodyPr>
            <a:noAutofit/>
          </a:bodyPr>
          <a:lstStyle/>
          <a:p>
            <a:pPr>
              <a:lnSpc>
                <a:spcPts val="3300"/>
              </a:lnSpc>
              <a:spcBef>
                <a:spcPts val="1200"/>
              </a:spcBef>
            </a:pPr>
            <a:r>
              <a:rPr lang="zh-TW" altLang="en-US" sz="2400" b="1" dirty="0" smtClean="0">
                <a:solidFill>
                  <a:srgbClr val="CC0099"/>
                </a:solidFill>
                <a:latin typeface="Times New Roman" panose="02020603050405020304" pitchFamily="18" charset="0"/>
                <a:ea typeface="標楷體"/>
                <a:cs typeface="Times New Roman" panose="02020603050405020304" pitchFamily="18" charset="0"/>
              </a:rPr>
              <a:t>須</a:t>
            </a:r>
            <a:r>
              <a:rPr lang="zh-TW" altLang="en-US" sz="2400" b="1" dirty="0">
                <a:solidFill>
                  <a:srgbClr val="CC0099"/>
                </a:solidFill>
                <a:latin typeface="Times New Roman" panose="02020603050405020304" pitchFamily="18" charset="0"/>
                <a:ea typeface="標楷體"/>
                <a:cs typeface="Times New Roman" panose="02020603050405020304" pitchFamily="18" charset="0"/>
              </a:rPr>
              <a:t>改善事項</a:t>
            </a:r>
            <a:endParaRPr lang="en-US" altLang="zh-TW" sz="2400" b="1" dirty="0" smtClean="0">
              <a:solidFill>
                <a:srgbClr val="CC0099"/>
              </a:solidFill>
              <a:latin typeface="Times New Roman" panose="02020603050405020304" pitchFamily="18" charset="0"/>
              <a:ea typeface="標楷體"/>
              <a:cs typeface="Times New Roman" panose="02020603050405020304" pitchFamily="18"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4196153768"/>
              </p:ext>
            </p:extLst>
          </p:nvPr>
        </p:nvGraphicFramePr>
        <p:xfrm>
          <a:off x="467544" y="2060848"/>
          <a:ext cx="8320270" cy="4693920"/>
        </p:xfrm>
        <a:graphic>
          <a:graphicData uri="http://schemas.openxmlformats.org/drawingml/2006/table">
            <a:tbl>
              <a:tblPr firstRow="1" firstCol="1" bandRow="1">
                <a:tableStyleId>{5C22544A-7EE6-4342-B048-85BDC9FD1C3A}</a:tableStyleId>
              </a:tblPr>
              <a:tblGrid>
                <a:gridCol w="842011"/>
                <a:gridCol w="165901"/>
                <a:gridCol w="7312358"/>
              </a:tblGrid>
              <a:tr h="213360">
                <a:tc>
                  <a:txBody>
                    <a:bodyPr/>
                    <a:lstStyle/>
                    <a:p>
                      <a:pPr algn="ctr">
                        <a:spcAft>
                          <a:spcPts val="0"/>
                        </a:spcAft>
                      </a:pPr>
                      <a:r>
                        <a:rPr lang="zh-TW" sz="20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單位</a:t>
                      </a:r>
                      <a:endParaRPr lang="zh-TW" sz="2000" b="1"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spcAft>
                          <a:spcPts val="0"/>
                        </a:spcAft>
                      </a:pPr>
                      <a:r>
                        <a:rPr lang="en-US" sz="20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106</a:t>
                      </a:r>
                      <a:r>
                        <a:rPr lang="zh-TW" sz="20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sz="20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11</a:t>
                      </a:r>
                      <a:r>
                        <a:rPr lang="zh-TW" sz="20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lang="en-US" sz="20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23</a:t>
                      </a:r>
                      <a:r>
                        <a:rPr lang="zh-TW" sz="20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日改善情形</a:t>
                      </a:r>
                      <a:endParaRPr lang="zh-TW" sz="2000" b="1"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r>
              <a:tr h="213360">
                <a:tc gridSpan="3">
                  <a:txBody>
                    <a:bodyPr/>
                    <a:lstStyle/>
                    <a:p>
                      <a:pPr>
                        <a:spcAft>
                          <a:spcPts val="0"/>
                        </a:spcAft>
                      </a:pPr>
                      <a:r>
                        <a:rPr lang="en-US" sz="2000" b="1" kern="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IACUC</a:t>
                      </a:r>
                      <a:r>
                        <a:rPr lang="zh-TW" sz="2000" b="1" kern="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組成及功能</a:t>
                      </a:r>
                      <a:endPar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hMerge="1">
                  <a:txBody>
                    <a:bodyPr/>
                    <a:lstStyle/>
                    <a:p>
                      <a:endParaRPr lang="zh-TW" altLang="en-US"/>
                    </a:p>
                  </a:txBody>
                  <a:tcPr/>
                </a:tc>
                <a:tc hMerge="1">
                  <a:txBody>
                    <a:bodyPr/>
                    <a:lstStyle/>
                    <a:p>
                      <a:endParaRPr lang="zh-TW" altLang="en-US"/>
                    </a:p>
                  </a:txBody>
                  <a:tcPr/>
                </a:tc>
              </a:tr>
              <a:tr h="213360">
                <a:tc gridSpan="3">
                  <a:txBody>
                    <a:bodyPr/>
                    <a:lstStyle/>
                    <a:p>
                      <a:pPr marL="0" lvl="0" indent="0">
                        <a:spcAft>
                          <a:spcPts val="0"/>
                        </a:spcAft>
                        <a:buFont typeface="+mj-lt"/>
                        <a:buNone/>
                      </a:pPr>
                      <a:r>
                        <a:rPr lang="en-US" altLang="zh-TW" sz="2000" b="1" kern="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 </a:t>
                      </a:r>
                      <a:r>
                        <a:rPr lang="zh-TW" sz="2000" b="1" kern="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監督</a:t>
                      </a:r>
                      <a:r>
                        <a:rPr lang="zh-TW" sz="20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報告填寫內容（如：安樂死方法、動物來源、動物使用數量、內部查核日期等）需經過</a:t>
                      </a:r>
                      <a:r>
                        <a:rPr lang="en-US" sz="20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IACUC</a:t>
                      </a:r>
                      <a:r>
                        <a:rPr lang="zh-TW" sz="20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審查確認（如：動物申請書</a:t>
                      </a:r>
                      <a:r>
                        <a:rPr lang="en-US" sz="20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No.102019</a:t>
                      </a:r>
                      <a:r>
                        <a:rPr lang="zh-TW" sz="20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sz="20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103004</a:t>
                      </a:r>
                      <a:r>
                        <a:rPr lang="zh-TW" sz="20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hMerge="1">
                  <a:txBody>
                    <a:bodyPr/>
                    <a:lstStyle/>
                    <a:p>
                      <a:endParaRPr lang="zh-TW" altLang="en-US"/>
                    </a:p>
                  </a:txBody>
                  <a:tcPr/>
                </a:tc>
                <a:tc hMerge="1">
                  <a:txBody>
                    <a:bodyPr/>
                    <a:lstStyle/>
                    <a:p>
                      <a:endParaRPr lang="zh-TW" altLang="en-US"/>
                    </a:p>
                  </a:txBody>
                  <a:tcPr/>
                </a:tc>
              </a:tr>
              <a:tr h="427990">
                <a:tc gridSpan="2">
                  <a:txBody>
                    <a:bodyPr/>
                    <a:lstStyle/>
                    <a:p>
                      <a:pPr algn="ctr">
                        <a:spcAft>
                          <a:spcPts val="0"/>
                        </a:spcAft>
                      </a:pPr>
                      <a:r>
                        <a:rPr lang="en-US"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IACUC</a:t>
                      </a:r>
                      <a:endParaRPr lang="zh-TW" sz="1600" b="1"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342900" lvl="0" indent="-342900">
                        <a:spcAft>
                          <a:spcPts val="0"/>
                        </a:spcAft>
                        <a:buFont typeface="Wingdings"/>
                        <a:buChar char=""/>
                      </a:pPr>
                      <a:endParaRPr lang="zh-TW" sz="2000" b="1"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spcAft>
                          <a:spcPts val="0"/>
                        </a:spcAft>
                        <a:buFont typeface="Wingdings"/>
                        <a:buChar char=""/>
                      </a:pPr>
                      <a:r>
                        <a:rPr lang="en-US"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IACUC</a:t>
                      </a:r>
                      <a:r>
                        <a:rPr lang="zh-TW"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設計「</a:t>
                      </a:r>
                      <a:r>
                        <a:rPr lang="zh-TW" sz="16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申請表</a:t>
                      </a:r>
                      <a:r>
                        <a:rPr lang="zh-TW"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」重要項目與「</a:t>
                      </a:r>
                      <a:r>
                        <a:rPr lang="zh-TW" sz="16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實際應用動物調查</a:t>
                      </a:r>
                      <a:r>
                        <a:rPr lang="zh-TW"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」合一的「</a:t>
                      </a:r>
                      <a:r>
                        <a:rPr lang="zh-TW" sz="16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動物實驗登錄表</a:t>
                      </a:r>
                      <a:r>
                        <a:rPr lang="zh-TW"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」，藉由</a:t>
                      </a:r>
                      <a:r>
                        <a:rPr lang="en-US"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excel</a:t>
                      </a:r>
                      <a:r>
                        <a:rPr lang="zh-TW"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電子檔管理，依動物別分列管理，填寫內容也在各欄下附上符合農委會提供填報監督報告及本委員會要求之選填項目，確保申請人正確填寫。在申請人繳交紙本「申請表」時，需同步</a:t>
                      </a:r>
                      <a:r>
                        <a:rPr lang="en-US"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email</a:t>
                      </a:r>
                      <a:r>
                        <a:rPr lang="zh-TW"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「登錄表」，執秘除確認及修正外，並在實際應用動物調查時個別</a:t>
                      </a:r>
                      <a:r>
                        <a:rPr lang="en-US"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email</a:t>
                      </a:r>
                      <a:r>
                        <a:rPr lang="zh-TW"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其電子檔，再經由利用</a:t>
                      </a:r>
                      <a:r>
                        <a:rPr lang="en-US"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excel</a:t>
                      </a:r>
                      <a:r>
                        <a:rPr lang="zh-TW"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的公式設計、複製相同資料及自動計算，確認回報的各項資料符合申請核可，並逐一與各申請人確認填寫不明或資料衝突處，避免資料誤填之發生。完成之「調查表」，同一列資料又可直接複製至重新設計之「計畫審核後監督報告表」（</a:t>
                      </a:r>
                      <a:r>
                        <a:rPr lang="en-US"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excel</a:t>
                      </a:r>
                      <a:r>
                        <a:rPr lang="zh-TW"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檔），讓委員審查時，可一一核對實驗內容，確保實際的動物實驗符合申請核可。</a:t>
                      </a:r>
                      <a:endParaRPr lang="zh-TW" sz="1600" b="1"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342900" lvl="0" indent="-342900">
                        <a:spcAft>
                          <a:spcPts val="0"/>
                        </a:spcAft>
                        <a:buFont typeface="Wingdings"/>
                        <a:buChar char=""/>
                      </a:pPr>
                      <a:r>
                        <a:rPr lang="zh-TW"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內部查核也重新設計以</a:t>
                      </a:r>
                      <a:r>
                        <a:rPr lang="en-US"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excel</a:t>
                      </a:r>
                      <a:r>
                        <a:rPr lang="zh-TW"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自動計分減輕委員負擔，並以電子檔傳遞和留存檔案於</a:t>
                      </a:r>
                      <a:r>
                        <a:rPr lang="en-US"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IACUC</a:t>
                      </a:r>
                      <a:r>
                        <a:rPr lang="zh-TW"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、舍長及委員間，再以紙本留存於</a:t>
                      </a:r>
                      <a:r>
                        <a:rPr lang="en-US"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IACUC</a:t>
                      </a:r>
                      <a:r>
                        <a:rPr lang="zh-TW"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b="1"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342900" lvl="0" indent="-342900">
                        <a:spcAft>
                          <a:spcPts val="0"/>
                        </a:spcAft>
                        <a:buFont typeface="Wingdings"/>
                        <a:buChar char=""/>
                      </a:pPr>
                      <a:r>
                        <a:rPr lang="zh-TW"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繳交</a:t>
                      </a:r>
                      <a:r>
                        <a:rPr lang="en-US"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105</a:t>
                      </a:r>
                      <a:r>
                        <a:rPr lang="zh-TW"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年度監督報告前，已於</a:t>
                      </a:r>
                      <a:r>
                        <a:rPr lang="en-US"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106</a:t>
                      </a:r>
                      <a:r>
                        <a:rPr lang="zh-TW"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a:t>
                      </a:r>
                      <a:r>
                        <a:rPr lang="zh-TW"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lang="en-US"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9</a:t>
                      </a:r>
                      <a:r>
                        <a:rPr lang="zh-TW" sz="1600" b="1"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日提交委員會會議討論及審查。</a:t>
                      </a:r>
                      <a:endParaRPr lang="zh-TW" sz="1600" b="1"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0601902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p115</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1147775134"/>
              </p:ext>
            </p:extLst>
          </p:nvPr>
        </p:nvGraphicFramePr>
        <p:xfrm>
          <a:off x="395536" y="764704"/>
          <a:ext cx="8424936" cy="4572000"/>
        </p:xfrm>
        <a:graphic>
          <a:graphicData uri="http://schemas.openxmlformats.org/drawingml/2006/table">
            <a:tbl>
              <a:tblPr firstRow="1" firstCol="1" bandRow="1">
                <a:tableStyleId>{5C22544A-7EE6-4342-B048-85BDC9FD1C3A}</a:tableStyleId>
              </a:tblPr>
              <a:tblGrid>
                <a:gridCol w="852603"/>
                <a:gridCol w="7572333"/>
              </a:tblGrid>
              <a:tr h="213360">
                <a:tc gridSpan="2">
                  <a:txBody>
                    <a:bodyPr/>
                    <a:lstStyle/>
                    <a:p>
                      <a:pPr marL="0" lvl="0" indent="0">
                        <a:spcAft>
                          <a:spcPts val="0"/>
                        </a:spcAft>
                        <a:buFont typeface="+mj-lt"/>
                        <a:buNone/>
                      </a:pPr>
                      <a:r>
                        <a:rPr lang="en-US" altLang="zh-TW" sz="2000" b="1"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2.  </a:t>
                      </a:r>
                      <a:r>
                        <a:rPr lang="zh-TW" sz="2000" b="1"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大部分</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動物實驗申請書之試驗目的及動物疼痛狀態應敘明清楚，及使用動物數量應說明理由提供計算方式及文獻（如：動物申請書</a:t>
                      </a:r>
                      <a:r>
                        <a:rPr lang="en-US"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No.103012</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103019</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103020</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hMerge="1">
                  <a:txBody>
                    <a:bodyPr/>
                    <a:lstStyle/>
                    <a:p>
                      <a:endParaRPr lang="zh-TW" altLang="en-US"/>
                    </a:p>
                  </a:txBody>
                  <a:tcPr/>
                </a:tc>
              </a:tr>
              <a:tr h="434340">
                <a:tc>
                  <a:txBody>
                    <a:bodyPr/>
                    <a:lstStyle/>
                    <a:p>
                      <a:pPr algn="ctr">
                        <a:spcAft>
                          <a:spcPts val="0"/>
                        </a:spcAft>
                      </a:pPr>
                      <a:r>
                        <a:rPr lang="en-US" sz="16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IACUC</a:t>
                      </a:r>
                      <a:endParaRPr lang="zh-TW" sz="16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lvl="0" indent="-342900">
                        <a:spcAft>
                          <a:spcPts val="0"/>
                        </a:spcAft>
                        <a:buFont typeface="Wingdings"/>
                        <a:buChar char=""/>
                      </a:pPr>
                      <a:r>
                        <a:rPr lang="en-US"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IACUC</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重新設計之「申請表」，直接將過去外部查核需改善要點，直接簡要加註於各相關申請項目，提醒申請人與審查委員。並將試驗目之細節，以表格化方式，促使申請人在後續申請表依指定項目個別說明。</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342900" lvl="0" indent="-342900">
                        <a:spcAft>
                          <a:spcPts val="0"/>
                        </a:spcAft>
                        <a:buFont typeface="Wingdings"/>
                        <a:buChar char=""/>
                      </a:pPr>
                      <a:r>
                        <a:rPr lang="zh-TW" sz="2000" b="1" u="sng"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文獻部分則標註「若無，請提供相近之研究報告或成功經驗」</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342900" lvl="0" indent="-342900">
                        <a:spcAft>
                          <a:spcPts val="0"/>
                        </a:spcAft>
                        <a:buFont typeface="Wingdings"/>
                        <a:buChar char=""/>
                      </a:pP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申請人交件後，執秘會先根據列表查核，合於要求才會遞送委員審查。而</a:t>
                      </a:r>
                      <a:r>
                        <a:rPr lang="en-US"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105</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年的審查案件，審查委員也多次針對不夠完備的申請案，要求申請人修正。</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342900" lvl="0" indent="-342900">
                        <a:spcAft>
                          <a:spcPts val="0"/>
                        </a:spcAft>
                        <a:buFont typeface="Wingdings"/>
                        <a:buChar char=""/>
                      </a:pP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在動物疼痛狀態方面，各陸生動物舍也制訂「實驗動物疼痛評估及用藥通則」與「實驗動物止痛、麻醉、術前與術後照顧通則」</a:t>
                      </a:r>
                      <a:r>
                        <a:rPr lang="en-US"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SOP</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。水生動物則制訂「水生動物舍房異常、罹病及死亡生物處理通則」</a:t>
                      </a:r>
                      <a:r>
                        <a:rPr lang="en-US"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SOP</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，供申請人參考。</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4142700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p116</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 name="表格 1"/>
          <p:cNvGraphicFramePr>
            <a:graphicFrameLocks noGrp="1"/>
          </p:cNvGraphicFramePr>
          <p:nvPr>
            <p:extLst>
              <p:ext uri="{D42A27DB-BD31-4B8C-83A1-F6EECF244321}">
                <p14:modId xmlns:p14="http://schemas.microsoft.com/office/powerpoint/2010/main" val="1734509897"/>
              </p:ext>
            </p:extLst>
          </p:nvPr>
        </p:nvGraphicFramePr>
        <p:xfrm>
          <a:off x="405712" y="1124744"/>
          <a:ext cx="8486768" cy="3916680"/>
        </p:xfrm>
        <a:graphic>
          <a:graphicData uri="http://schemas.openxmlformats.org/drawingml/2006/table">
            <a:tbl>
              <a:tblPr firstRow="1" firstCol="1" bandRow="1">
                <a:tableStyleId>{5C22544A-7EE6-4342-B048-85BDC9FD1C3A}</a:tableStyleId>
              </a:tblPr>
              <a:tblGrid>
                <a:gridCol w="858860"/>
                <a:gridCol w="7627908"/>
              </a:tblGrid>
              <a:tr h="434340">
                <a:tc gridSpan="2">
                  <a:txBody>
                    <a:bodyPr/>
                    <a:lstStyle/>
                    <a:p>
                      <a:pPr marL="0" lvl="0" indent="0">
                        <a:spcAft>
                          <a:spcPts val="0"/>
                        </a:spcAft>
                        <a:buFont typeface="+mj-lt"/>
                        <a:buNone/>
                      </a:pPr>
                      <a:r>
                        <a:rPr lang="en-US" altLang="zh-TW" sz="2000" b="1"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3. </a:t>
                      </a:r>
                      <a:r>
                        <a:rPr lang="zh-TW" sz="2000" b="1"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動物</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實驗申請書</a:t>
                      </a:r>
                      <a:r>
                        <a:rPr lang="en-US"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No.103019</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中，說明一些動物電昏後放血及一些屠宰，應確實交代數字，不應出現”一些”等字眼。</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hMerge="1">
                  <a:txBody>
                    <a:bodyPr/>
                    <a:lstStyle/>
                    <a:p>
                      <a:endParaRPr lang="zh-TW" altLang="en-US"/>
                    </a:p>
                  </a:txBody>
                  <a:tcPr/>
                </a:tc>
              </a:tr>
              <a:tr h="434340">
                <a:tc>
                  <a:txBody>
                    <a:bodyPr/>
                    <a:lstStyle/>
                    <a:p>
                      <a:pPr algn="ctr">
                        <a:spcAft>
                          <a:spcPts val="0"/>
                        </a:spcAft>
                      </a:pPr>
                      <a:r>
                        <a:rPr lang="en-US" sz="1600"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IACUC</a:t>
                      </a:r>
                      <a:endParaRPr lang="zh-TW" sz="1600"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lvl="0" indent="-342900">
                        <a:spcAft>
                          <a:spcPts val="0"/>
                        </a:spcAft>
                        <a:buFont typeface="Wingdings"/>
                        <a:buChar char=""/>
                      </a:pP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如同第</a:t>
                      </a:r>
                      <a:r>
                        <a:rPr lang="en-US"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項之回覆，在申請及調查階段，執秘會特別加強有關動物數量的明確交代。並在申請表「安樂死方法」加註「同一列動物使用</a:t>
                      </a:r>
                      <a:r>
                        <a:rPr lang="en-US"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種以上安樂死方法，需註明各方法數量於年度繳交之實際應用動物調查表」。</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4340">
                <a:tc gridSpan="2">
                  <a:txBody>
                    <a:bodyPr/>
                    <a:lstStyle/>
                    <a:p>
                      <a:pPr marL="0" lvl="0" indent="0">
                        <a:spcAft>
                          <a:spcPts val="0"/>
                        </a:spcAft>
                        <a:buFont typeface="+mj-lt"/>
                        <a:buNone/>
                      </a:pPr>
                      <a:r>
                        <a:rPr lang="en-US" altLang="zh-TW" sz="2000" b="1"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4. </a:t>
                      </a:r>
                      <a:r>
                        <a:rPr lang="zh-TW" sz="2000" b="1"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鵪鶉</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安樂死不建議使用</a:t>
                      </a:r>
                      <a:r>
                        <a:rPr lang="en-US"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CO</a:t>
                      </a:r>
                      <a:r>
                        <a:rPr lang="en-US" sz="2000" b="1" kern="0" baseline="-250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，請選擇使用更恰當方法。</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hMerge="1">
                  <a:txBody>
                    <a:bodyPr/>
                    <a:lstStyle/>
                    <a:p>
                      <a:endParaRPr lang="zh-TW" altLang="en-US"/>
                    </a:p>
                  </a:txBody>
                  <a:tcPr/>
                </a:tc>
              </a:tr>
              <a:tr h="434340">
                <a:tc>
                  <a:txBody>
                    <a:bodyPr/>
                    <a:lstStyle/>
                    <a:p>
                      <a:pPr algn="ctr">
                        <a:spcAft>
                          <a:spcPts val="0"/>
                        </a:spcAft>
                      </a:pPr>
                      <a:r>
                        <a:rPr lang="en-US" sz="2000"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B1</a:t>
                      </a:r>
                      <a:r>
                        <a:rPr lang="zh-TW" sz="2000"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動物</a:t>
                      </a:r>
                      <a:r>
                        <a:rPr lang="zh-TW" sz="2000"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舍</a:t>
                      </a:r>
                      <a:endParaRPr lang="zh-TW" sz="2000"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342900" lvl="0" indent="-342900">
                        <a:spcAft>
                          <a:spcPts val="0"/>
                        </a:spcAft>
                        <a:buFont typeface="Wingdings"/>
                        <a:buChar char=""/>
                      </a:pPr>
                      <a:r>
                        <a:rPr lang="en-US"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相關計畫已變更，改由</a:t>
                      </a:r>
                      <a:r>
                        <a:rPr lang="en-US" sz="2000" b="1" kern="0" dirty="0" err="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Isoflurane</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氣體麻醉後</a:t>
                      </a:r>
                      <a:r>
                        <a:rPr lang="en-US"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CO</a:t>
                      </a:r>
                      <a:r>
                        <a:rPr lang="en-US" sz="2000" b="1" kern="0" baseline="-250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安樂死。</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434340">
                <a:tc gridSpan="2">
                  <a:txBody>
                    <a:bodyPr/>
                    <a:lstStyle/>
                    <a:p>
                      <a:pPr marL="0" lvl="0" indent="0">
                        <a:spcAft>
                          <a:spcPts val="0"/>
                        </a:spcAft>
                        <a:buFont typeface="+mj-lt"/>
                        <a:buNone/>
                      </a:pPr>
                      <a:r>
                        <a:rPr lang="en-US" altLang="zh-TW" sz="2000" b="1"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en-US" altLang="zh-TW" sz="2000" b="1" kern="0" baseline="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zh-TW" sz="2000" b="1"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從事</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實驗人員建議定期做身體健康檢查。</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hMerge="1">
                  <a:txBody>
                    <a:bodyPr/>
                    <a:lstStyle/>
                    <a:p>
                      <a:endParaRPr lang="zh-TW" altLang="en-US"/>
                    </a:p>
                  </a:txBody>
                  <a:tcPr/>
                </a:tc>
              </a:tr>
              <a:tr h="434340">
                <a:tc>
                  <a:txBody>
                    <a:bodyPr/>
                    <a:lstStyle/>
                    <a:p>
                      <a:pPr algn="ctr">
                        <a:spcAft>
                          <a:spcPts val="0"/>
                        </a:spcAft>
                      </a:pPr>
                      <a:r>
                        <a:rPr lang="en-US" sz="1600"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IACUC</a:t>
                      </a:r>
                      <a:endParaRPr lang="zh-TW" sz="1600"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lvl="0" indent="-342900">
                        <a:spcAft>
                          <a:spcPts val="0"/>
                        </a:spcAft>
                        <a:buFont typeface="Wingdings"/>
                        <a:buChar char=""/>
                      </a:pP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已加註於新版「申請表」末之聲明事項，並將於</a:t>
                      </a:r>
                      <a:r>
                        <a:rPr lang="en-US"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106</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年度執行，且在全校實施健康檢查時，再</a:t>
                      </a:r>
                      <a:r>
                        <a:rPr lang="en-US"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email</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提醒申請人。</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7553892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p116</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 name="表格 1"/>
          <p:cNvGraphicFramePr>
            <a:graphicFrameLocks noGrp="1"/>
          </p:cNvGraphicFramePr>
          <p:nvPr>
            <p:extLst>
              <p:ext uri="{D42A27DB-BD31-4B8C-83A1-F6EECF244321}">
                <p14:modId xmlns:p14="http://schemas.microsoft.com/office/powerpoint/2010/main" val="3996335902"/>
              </p:ext>
            </p:extLst>
          </p:nvPr>
        </p:nvGraphicFramePr>
        <p:xfrm>
          <a:off x="372499" y="332656"/>
          <a:ext cx="8447973" cy="6407130"/>
        </p:xfrm>
        <a:graphic>
          <a:graphicData uri="http://schemas.openxmlformats.org/drawingml/2006/table">
            <a:tbl>
              <a:tblPr firstRow="1" firstCol="1" bandRow="1">
                <a:tableStyleId>{5C22544A-7EE6-4342-B048-85BDC9FD1C3A}</a:tableStyleId>
              </a:tblPr>
              <a:tblGrid>
                <a:gridCol w="1007134"/>
                <a:gridCol w="7440839"/>
              </a:tblGrid>
              <a:tr h="212369">
                <a:tc gridSpan="2">
                  <a:txBody>
                    <a:bodyPr/>
                    <a:lstStyle/>
                    <a:p>
                      <a:pPr algn="just">
                        <a:spcAft>
                          <a:spcPts val="0"/>
                        </a:spcAft>
                      </a:pPr>
                      <a:r>
                        <a:rPr lang="zh-TW" sz="2000" b="1" kern="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動物飼養管理</a:t>
                      </a:r>
                      <a:endPar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7458" marR="674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hMerge="1">
                  <a:txBody>
                    <a:bodyPr/>
                    <a:lstStyle/>
                    <a:p>
                      <a:endParaRPr lang="zh-TW" altLang="en-US"/>
                    </a:p>
                  </a:txBody>
                  <a:tcPr/>
                </a:tc>
              </a:tr>
              <a:tr h="212369">
                <a:tc gridSpan="2">
                  <a:txBody>
                    <a:bodyPr/>
                    <a:lstStyle/>
                    <a:p>
                      <a:pPr marL="0" lvl="0" indent="0" algn="just">
                        <a:spcAft>
                          <a:spcPts val="0"/>
                        </a:spcAft>
                        <a:buFont typeface="+mj-lt"/>
                        <a:buNone/>
                      </a:pPr>
                      <a:r>
                        <a:rPr lang="en-US" altLang="zh-TW" sz="2000" b="1"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1. </a:t>
                      </a:r>
                      <a:r>
                        <a:rPr lang="zh-TW" sz="2000" b="1"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鼠</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房門上玻璃窗建議加裝完全遮蔽光線設備。</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7458" marR="674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hMerge="1">
                  <a:txBody>
                    <a:bodyPr/>
                    <a:lstStyle/>
                    <a:p>
                      <a:endParaRPr lang="zh-TW" altLang="en-US"/>
                    </a:p>
                  </a:txBody>
                  <a:tcPr/>
                </a:tc>
              </a:tr>
              <a:tr h="359778">
                <a:tc>
                  <a:txBody>
                    <a:bodyPr/>
                    <a:lstStyle/>
                    <a:p>
                      <a:pPr algn="ctr">
                        <a:spcAft>
                          <a:spcPts val="0"/>
                        </a:spcAft>
                      </a:pPr>
                      <a:r>
                        <a:rPr lang="en-US" sz="2000" b="1"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B1</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7458" marR="674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342900" lvl="0" indent="-342900">
                        <a:spcAft>
                          <a:spcPts val="0"/>
                        </a:spcAft>
                        <a:buFont typeface="Wingdings"/>
                        <a:buChar char=""/>
                      </a:pP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已依委員要求增設布簾遮光。</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7458" marR="674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59778">
                <a:tc>
                  <a:txBody>
                    <a:bodyPr/>
                    <a:lstStyle/>
                    <a:p>
                      <a:pPr algn="ctr">
                        <a:spcAft>
                          <a:spcPts val="0"/>
                        </a:spcAft>
                      </a:pPr>
                      <a:r>
                        <a:rPr lang="en-US" sz="2000" b="1"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B2</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7458" marR="674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342900" lvl="0" indent="-342900">
                        <a:spcAft>
                          <a:spcPts val="0"/>
                        </a:spcAft>
                        <a:buFont typeface="Wingdings"/>
                        <a:buChar char=""/>
                      </a:pP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已加裝完成。</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7458" marR="674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212369">
                <a:tc gridSpan="2">
                  <a:txBody>
                    <a:bodyPr/>
                    <a:lstStyle/>
                    <a:p>
                      <a:pPr marL="0" lvl="0" indent="0" algn="just">
                        <a:spcAft>
                          <a:spcPts val="0"/>
                        </a:spcAft>
                        <a:buFont typeface="+mj-lt"/>
                        <a:buNone/>
                      </a:pPr>
                      <a:r>
                        <a:rPr lang="en-US" altLang="zh-TW" sz="2000" b="1"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2. </a:t>
                      </a:r>
                      <a:r>
                        <a:rPr lang="zh-TW" sz="2000" b="1"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生</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農館</a:t>
                      </a:r>
                      <a:r>
                        <a:rPr lang="en-US"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202</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室：動物房一個禮拜有</a:t>
                      </a:r>
                      <a:r>
                        <a:rPr lang="en-US"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天無人員進出，建議每日巡動物房至少一次並記錄。</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7458" marR="674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hMerge="1">
                  <a:txBody>
                    <a:bodyPr/>
                    <a:lstStyle/>
                    <a:p>
                      <a:endParaRPr lang="zh-TW" altLang="en-US"/>
                    </a:p>
                  </a:txBody>
                  <a:tcPr/>
                </a:tc>
              </a:tr>
              <a:tr h="359778">
                <a:tc>
                  <a:txBody>
                    <a:bodyPr/>
                    <a:lstStyle/>
                    <a:p>
                      <a:pPr algn="ctr">
                        <a:spcAft>
                          <a:spcPts val="0"/>
                        </a:spcAft>
                      </a:pPr>
                      <a:r>
                        <a:rPr lang="en-US" sz="2000" b="1"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B2</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7458" marR="674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342900" lvl="0" indent="-342900">
                        <a:spcAft>
                          <a:spcPts val="0"/>
                        </a:spcAft>
                        <a:buFont typeface="Wingdings"/>
                        <a:buChar char=""/>
                      </a:pP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已改善。</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7458" marR="674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212369">
                <a:tc gridSpan="2">
                  <a:txBody>
                    <a:bodyPr/>
                    <a:lstStyle/>
                    <a:p>
                      <a:pPr marL="0" lvl="0" indent="0" algn="just">
                        <a:spcAft>
                          <a:spcPts val="0"/>
                        </a:spcAft>
                        <a:buFont typeface="+mj-lt"/>
                        <a:buNone/>
                      </a:pPr>
                      <a:r>
                        <a:rPr lang="en-US" altLang="zh-TW" sz="2000" b="1"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3. </a:t>
                      </a:r>
                      <a:r>
                        <a:rPr lang="zh-TW" sz="2000" b="1"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所有</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動物房及走道應有清楚逃生方向標示及消防設施裝置。</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7458" marR="674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hMerge="1">
                  <a:txBody>
                    <a:bodyPr/>
                    <a:lstStyle/>
                    <a:p>
                      <a:endParaRPr lang="zh-TW" altLang="en-US"/>
                    </a:p>
                  </a:txBody>
                  <a:tcPr/>
                </a:tc>
              </a:tr>
              <a:tr h="341040">
                <a:tc>
                  <a:txBody>
                    <a:bodyPr/>
                    <a:lstStyle/>
                    <a:p>
                      <a:pPr algn="ctr">
                        <a:spcAft>
                          <a:spcPts val="0"/>
                        </a:spcAft>
                      </a:pPr>
                      <a:r>
                        <a:rPr lang="en-US" sz="16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IACUC</a:t>
                      </a:r>
                      <a:endParaRPr lang="zh-TW" sz="16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7458" marR="674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spcAft>
                          <a:spcPts val="0"/>
                        </a:spcAft>
                        <a:buFont typeface="Wingdings"/>
                        <a:buChar char=""/>
                      </a:pP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各合格動物舍均完成建置逃生方向標示及滅火器。</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7458" marR="674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2369">
                <a:tc gridSpan="2">
                  <a:txBody>
                    <a:bodyPr/>
                    <a:lstStyle/>
                    <a:p>
                      <a:pPr marL="0" lvl="0" indent="0" algn="just">
                        <a:spcAft>
                          <a:spcPts val="0"/>
                        </a:spcAft>
                        <a:buFont typeface="+mj-lt"/>
                        <a:buNone/>
                      </a:pPr>
                      <a:r>
                        <a:rPr lang="en-US" altLang="zh-TW" sz="2000" b="1"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4. </a:t>
                      </a:r>
                      <a:r>
                        <a:rPr lang="zh-TW" sz="2000" b="1"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手術</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房之</a:t>
                      </a:r>
                      <a:r>
                        <a:rPr lang="en-US"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CO</a:t>
                      </a:r>
                      <a:r>
                        <a:rPr lang="en-US" sz="2000" b="1" kern="0" baseline="-250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鋼瓶應固定。</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7458" marR="674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hMerge="1">
                  <a:txBody>
                    <a:bodyPr/>
                    <a:lstStyle/>
                    <a:p>
                      <a:endParaRPr lang="zh-TW" altLang="en-US"/>
                    </a:p>
                  </a:txBody>
                  <a:tcPr/>
                </a:tc>
              </a:tr>
              <a:tr h="359778">
                <a:tc>
                  <a:txBody>
                    <a:bodyPr/>
                    <a:lstStyle/>
                    <a:p>
                      <a:pPr algn="ctr">
                        <a:spcAft>
                          <a:spcPts val="0"/>
                        </a:spcAft>
                      </a:pPr>
                      <a:r>
                        <a:rPr lang="en-US" sz="2000" b="1"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B1</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7458" marR="674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342900" lvl="0" indent="-342900">
                        <a:spcAft>
                          <a:spcPts val="0"/>
                        </a:spcAft>
                        <a:buFont typeface="Wingdings"/>
                        <a:buChar char=""/>
                      </a:pP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已依委員要求完成鋼瓶固定。</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7458" marR="674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12369">
                <a:tc gridSpan="2">
                  <a:txBody>
                    <a:bodyPr/>
                    <a:lstStyle/>
                    <a:p>
                      <a:pPr marL="0" lvl="0" indent="0" algn="just">
                        <a:spcAft>
                          <a:spcPts val="0"/>
                        </a:spcAft>
                        <a:buFont typeface="+mj-lt"/>
                        <a:buNone/>
                      </a:pPr>
                      <a:r>
                        <a:rPr lang="en-US" altLang="zh-TW" sz="2000" b="1"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5. </a:t>
                      </a:r>
                      <a:r>
                        <a:rPr lang="zh-TW" sz="2000" b="1"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負</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壓室雖未使用但開機噪音過大，建議改善。</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7458" marR="674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hMerge="1">
                  <a:txBody>
                    <a:bodyPr/>
                    <a:lstStyle/>
                    <a:p>
                      <a:endParaRPr lang="zh-TW" altLang="en-US"/>
                    </a:p>
                  </a:txBody>
                  <a:tcPr/>
                </a:tc>
              </a:tr>
              <a:tr h="359778">
                <a:tc>
                  <a:txBody>
                    <a:bodyPr/>
                    <a:lstStyle/>
                    <a:p>
                      <a:pPr algn="ctr">
                        <a:spcAft>
                          <a:spcPts val="0"/>
                        </a:spcAft>
                      </a:pPr>
                      <a:r>
                        <a:rPr lang="en-US" sz="2000" b="1"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B1</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7458" marR="674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342900" lvl="0" indent="-342900">
                        <a:spcAft>
                          <a:spcPts val="0"/>
                        </a:spcAft>
                        <a:buFont typeface="Wingdings"/>
                        <a:buChar char=""/>
                      </a:pP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已依委員要求增設風速調整，完成噪音改善。</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7458" marR="674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12369">
                <a:tc gridSpan="2">
                  <a:txBody>
                    <a:bodyPr/>
                    <a:lstStyle/>
                    <a:p>
                      <a:pPr marL="0" lvl="0" indent="0" algn="just">
                        <a:spcAft>
                          <a:spcPts val="0"/>
                        </a:spcAft>
                        <a:buFont typeface="+mj-lt"/>
                        <a:buNone/>
                      </a:pPr>
                      <a:r>
                        <a:rPr lang="en-US" altLang="zh-TW" sz="2000" b="1"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6. </a:t>
                      </a:r>
                      <a:r>
                        <a:rPr lang="zh-TW" sz="2000" b="1" kern="0"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在</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每間動物房外應懸掛實驗核可同意書。</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7458" marR="674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hMerge="1">
                  <a:txBody>
                    <a:bodyPr/>
                    <a:lstStyle/>
                    <a:p>
                      <a:endParaRPr lang="zh-TW" altLang="en-US"/>
                    </a:p>
                  </a:txBody>
                  <a:tcPr/>
                </a:tc>
              </a:tr>
              <a:tr h="899446">
                <a:tc>
                  <a:txBody>
                    <a:bodyPr/>
                    <a:lstStyle/>
                    <a:p>
                      <a:pPr algn="ctr">
                        <a:spcAft>
                          <a:spcPts val="0"/>
                        </a:spcAft>
                      </a:pPr>
                      <a:r>
                        <a:rPr lang="en-US" sz="16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IACUC</a:t>
                      </a:r>
                      <a:endParaRPr lang="zh-TW" sz="16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7458" marR="674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spcAft>
                          <a:spcPts val="0"/>
                        </a:spcAft>
                        <a:buFont typeface="Wingdings"/>
                        <a:buChar char=""/>
                      </a:pP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已加註於新版「審查同意書」及「申請表」末之聲明事項。</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342900" lvl="0" indent="-342900">
                        <a:spcAft>
                          <a:spcPts val="0"/>
                        </a:spcAft>
                        <a:buFont typeface="Wingdings"/>
                        <a:buChar char=""/>
                      </a:pP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已提醒動物舍長務必嚴格執行。</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342900" lvl="0" indent="-342900">
                        <a:spcAft>
                          <a:spcPts val="0"/>
                        </a:spcAft>
                        <a:buFont typeface="Wingdings"/>
                        <a:buChar char=""/>
                      </a:pP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已提醒審查委員進行內部查核時，需注意實驗動物的舍房門外是否張貼，並抽查日期是否在範圍內。</a:t>
                      </a:r>
                      <a:r>
                        <a:rPr lang="en-US"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105</a:t>
                      </a:r>
                      <a:r>
                        <a:rPr lang="zh-TW" sz="20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年度下半年內部查核，未收到違反此規定案例。</a:t>
                      </a:r>
                      <a:endPar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342900" lvl="0" indent="-342900">
                        <a:spcAft>
                          <a:spcPts val="0"/>
                        </a:spcAft>
                        <a:buFont typeface="Wingdings"/>
                        <a:buChar char=""/>
                      </a:pPr>
                      <a:r>
                        <a:rPr lang="en-US"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105</a:t>
                      </a:r>
                      <a:r>
                        <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年度</a:t>
                      </a:r>
                      <a:r>
                        <a:rPr lang="en-US"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sz="2000" b="1" kern="10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件計畫審核後之監督均符合規定。</a:t>
                      </a:r>
                    </a:p>
                  </a:txBody>
                  <a:tcPr marL="67458" marR="674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8255993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655" y="260648"/>
            <a:ext cx="9036496" cy="688608"/>
          </a:xfrm>
        </p:spPr>
        <p:txBody>
          <a:bodyPr>
            <a:normAutofit fontScale="90000"/>
          </a:bodyPr>
          <a:lstStyle/>
          <a:p>
            <a:r>
              <a:rPr lang="zh-TW" altLang="en-US" sz="3200" b="1" dirty="0" smtClean="0">
                <a:solidFill>
                  <a:srgbClr val="660066"/>
                </a:solidFill>
                <a:latin typeface="標楷體" pitchFamily="65" charset="-120"/>
                <a:ea typeface="標楷體" pitchFamily="65" charset="-120"/>
              </a:rPr>
              <a:t>本校</a:t>
            </a:r>
            <a:r>
              <a:rPr lang="zh-TW" altLang="en-US" sz="3200" b="1" dirty="0">
                <a:solidFill>
                  <a:srgbClr val="660066"/>
                </a:solidFill>
                <a:latin typeface="標楷體" pitchFamily="65" charset="-120"/>
                <a:ea typeface="標楷體" pitchFamily="65" charset="-120"/>
              </a:rPr>
              <a:t>實驗動物之申請、管理使用、處理及動物福利</a:t>
            </a:r>
          </a:p>
        </p:txBody>
      </p:sp>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p117</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標題 1"/>
          <p:cNvSpPr txBox="1">
            <a:spLocks/>
          </p:cNvSpPr>
          <p:nvPr/>
        </p:nvSpPr>
        <p:spPr>
          <a:xfrm>
            <a:off x="342190" y="980728"/>
            <a:ext cx="8445624" cy="50405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b="1" dirty="0" smtClean="0">
                <a:solidFill>
                  <a:srgbClr val="0033CC"/>
                </a:solidFill>
                <a:latin typeface="Times New Roman" panose="02020603050405020304" pitchFamily="18" charset="0"/>
                <a:ea typeface="標楷體" pitchFamily="65" charset="-120"/>
                <a:cs typeface="Times New Roman" panose="02020603050405020304" pitchFamily="18" charset="0"/>
              </a:rPr>
              <a:t>本</a:t>
            </a:r>
            <a:r>
              <a:rPr lang="zh-TW" altLang="en-US" sz="2800" b="1" dirty="0">
                <a:solidFill>
                  <a:srgbClr val="0033CC"/>
                </a:solidFill>
                <a:latin typeface="Times New Roman" panose="02020603050405020304" pitchFamily="18" charset="0"/>
                <a:ea typeface="標楷體" pitchFamily="65" charset="-120"/>
                <a:cs typeface="Times New Roman" panose="02020603050405020304" pitchFamily="18" charset="0"/>
              </a:rPr>
              <a:t>委員會管理單位及網頁：本校學術副校長</a:t>
            </a:r>
            <a:r>
              <a:rPr lang="zh-TW" altLang="en-US" sz="2800" b="1" dirty="0" smtClean="0">
                <a:solidFill>
                  <a:srgbClr val="0033CC"/>
                </a:solidFill>
                <a:latin typeface="Times New Roman" panose="02020603050405020304" pitchFamily="18" charset="0"/>
                <a:ea typeface="標楷體" pitchFamily="65" charset="-120"/>
                <a:cs typeface="Times New Roman" panose="02020603050405020304" pitchFamily="18" charset="0"/>
              </a:rPr>
              <a:t>室</a:t>
            </a:r>
            <a:endParaRPr lang="zh-TW" altLang="en-US" sz="2800" b="1" dirty="0">
              <a:solidFill>
                <a:srgbClr val="0033CC"/>
              </a:solidFill>
              <a:latin typeface="Times New Roman" panose="02020603050405020304" pitchFamily="18" charset="0"/>
              <a:ea typeface="標楷體" pitchFamily="65" charset="-120"/>
              <a:cs typeface="Times New Roman" panose="02020603050405020304" pitchFamily="18" charset="0"/>
            </a:endParaRPr>
          </a:p>
        </p:txBody>
      </p:sp>
      <p:pic>
        <p:nvPicPr>
          <p:cNvPr id="7" name="圖片 6"/>
          <p:cNvPicPr>
            <a:picLocks noChangeAspect="1"/>
          </p:cNvPicPr>
          <p:nvPr/>
        </p:nvPicPr>
        <p:blipFill rotWithShape="1">
          <a:blip r:embed="rId2"/>
          <a:srcRect t="10855" r="2286" b="12156"/>
          <a:stretch/>
        </p:blipFill>
        <p:spPr bwMode="auto">
          <a:xfrm>
            <a:off x="459443" y="1603447"/>
            <a:ext cx="8223704" cy="5184000"/>
          </a:xfrm>
          <a:prstGeom prst="rect">
            <a:avLst/>
          </a:prstGeom>
          <a:ln w="6350">
            <a:solidFill>
              <a:schemeClr val="bg1">
                <a:lumMod val="50000"/>
              </a:schemeClr>
            </a:solidFill>
          </a:ln>
          <a:extLst>
            <a:ext uri="{53640926-AAD7-44D8-BBD7-CCE9431645EC}">
              <a14:shadowObscured xmlns:a14="http://schemas.microsoft.com/office/drawing/2010/main"/>
            </a:ext>
          </a:extLst>
        </p:spPr>
      </p:pic>
      <p:sp>
        <p:nvSpPr>
          <p:cNvPr id="3" name="矩形 2"/>
          <p:cNvSpPr/>
          <p:nvPr/>
        </p:nvSpPr>
        <p:spPr>
          <a:xfrm>
            <a:off x="4383969" y="5401209"/>
            <a:ext cx="4284000" cy="82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630222" y="4058410"/>
            <a:ext cx="792088"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227441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2" t="12046" r="1556" b="8745"/>
          <a:stretch/>
        </p:blipFill>
        <p:spPr bwMode="auto">
          <a:xfrm>
            <a:off x="251520" y="548680"/>
            <a:ext cx="8397278" cy="54726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矩形 2"/>
          <p:cNvSpPr/>
          <p:nvPr/>
        </p:nvSpPr>
        <p:spPr>
          <a:xfrm>
            <a:off x="395536" y="1916832"/>
            <a:ext cx="792088"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直線接點 3"/>
          <p:cNvCxnSpPr/>
          <p:nvPr/>
        </p:nvCxnSpPr>
        <p:spPr>
          <a:xfrm>
            <a:off x="395536" y="980728"/>
            <a:ext cx="7920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789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a:spLocks noGrp="1"/>
          </p:cNvSpPr>
          <p:nvPr>
            <p:ph idx="1"/>
          </p:nvPr>
        </p:nvSpPr>
        <p:spPr>
          <a:xfrm>
            <a:off x="100813" y="1196752"/>
            <a:ext cx="8928992" cy="2376264"/>
          </a:xfrm>
        </p:spPr>
        <p:txBody>
          <a:bodyPr>
            <a:normAutofit/>
          </a:bodyPr>
          <a:lstStyle/>
          <a:p>
            <a:pPr>
              <a:lnSpc>
                <a:spcPts val="3300"/>
              </a:lnSpc>
              <a:spcBef>
                <a:spcPts val="1800"/>
              </a:spcBef>
            </a:pPr>
            <a:r>
              <a:rPr lang="en-US" altLang="zh-TW" sz="2400" b="1" dirty="0" smtClean="0">
                <a:latin typeface="Times New Roman" panose="02020603050405020304" pitchFamily="18" charset="0"/>
                <a:ea typeface="標楷體"/>
                <a:cs typeface="Times New Roman" panose="02020603050405020304" pitchFamily="18" charset="0"/>
              </a:rPr>
              <a:t>IACUC</a:t>
            </a:r>
            <a:r>
              <a:rPr lang="zh-TW" altLang="en-US" sz="2400" b="1" dirty="0">
                <a:latin typeface="Times New Roman" panose="02020603050405020304" pitchFamily="18" charset="0"/>
                <a:ea typeface="標楷體"/>
                <a:cs typeface="Times New Roman" panose="02020603050405020304" pitchFamily="18" charset="0"/>
              </a:rPr>
              <a:t>重新整合並強化</a:t>
            </a:r>
            <a:r>
              <a:rPr lang="en-US" altLang="zh-TW" sz="2400" b="1" dirty="0">
                <a:latin typeface="Times New Roman" panose="02020603050405020304" pitchFamily="18" charset="0"/>
                <a:ea typeface="標楷體"/>
                <a:cs typeface="Times New Roman" panose="02020603050405020304" pitchFamily="18" charset="0"/>
              </a:rPr>
              <a:t>IACUC</a:t>
            </a:r>
            <a:r>
              <a:rPr lang="zh-TW" altLang="en-US" sz="2400" b="1" dirty="0">
                <a:latin typeface="Times New Roman" panose="02020603050405020304" pitchFamily="18" charset="0"/>
                <a:ea typeface="標楷體"/>
                <a:cs typeface="Times New Roman" panose="02020603050405020304" pitchFamily="18" charset="0"/>
              </a:rPr>
              <a:t>及各動物舍的</a:t>
            </a:r>
            <a:r>
              <a:rPr lang="en-US" altLang="zh-TW" sz="2400" b="1" dirty="0" smtClean="0">
                <a:solidFill>
                  <a:srgbClr val="FF0000"/>
                </a:solidFill>
                <a:latin typeface="Times New Roman" panose="02020603050405020304" pitchFamily="18" charset="0"/>
                <a:ea typeface="標楷體"/>
                <a:cs typeface="Times New Roman" panose="02020603050405020304" pitchFamily="18" charset="0"/>
              </a:rPr>
              <a:t>SOP</a:t>
            </a:r>
            <a:r>
              <a:rPr lang="zh-TW" altLang="en-US" sz="2400" b="1" dirty="0" smtClean="0">
                <a:latin typeface="Times New Roman" panose="02020603050405020304" pitchFamily="18" charset="0"/>
                <a:ea typeface="標楷體"/>
                <a:cs typeface="Times New Roman" panose="02020603050405020304" pitchFamily="18" charset="0"/>
              </a:rPr>
              <a:t>。</a:t>
            </a:r>
            <a:endParaRPr lang="en-US" altLang="zh-TW" sz="2400" b="1" dirty="0" smtClean="0">
              <a:latin typeface="Times New Roman" panose="02020603050405020304" pitchFamily="18" charset="0"/>
              <a:ea typeface="標楷體"/>
              <a:cs typeface="Times New Roman" panose="02020603050405020304" pitchFamily="18" charset="0"/>
            </a:endParaRPr>
          </a:p>
          <a:p>
            <a:pPr>
              <a:lnSpc>
                <a:spcPts val="3300"/>
              </a:lnSpc>
              <a:spcBef>
                <a:spcPts val="1800"/>
              </a:spcBef>
            </a:pPr>
            <a:r>
              <a:rPr lang="zh-TW" altLang="en-US" sz="2400" b="1" dirty="0" smtClean="0">
                <a:latin typeface="Times New Roman" panose="02020603050405020304" pitchFamily="18" charset="0"/>
                <a:ea typeface="標楷體"/>
                <a:cs typeface="Times New Roman" panose="02020603050405020304" pitchFamily="18" charset="0"/>
              </a:rPr>
              <a:t>首先</a:t>
            </a:r>
            <a:r>
              <a:rPr lang="zh-TW" altLang="en-US" sz="2400" b="1" dirty="0">
                <a:latin typeface="Times New Roman" panose="02020603050405020304" pitchFamily="18" charset="0"/>
                <a:ea typeface="標楷體"/>
                <a:cs typeface="Times New Roman" panose="02020603050405020304" pitchFamily="18" charset="0"/>
              </a:rPr>
              <a:t>制訂國立嘉義大學實驗動物照護及使用委員會</a:t>
            </a:r>
            <a:r>
              <a:rPr lang="zh-TW" altLang="en-US" sz="2400" b="1" dirty="0">
                <a:solidFill>
                  <a:srgbClr val="008000"/>
                </a:solidFill>
                <a:latin typeface="Times New Roman" panose="02020603050405020304" pitchFamily="18" charset="0"/>
                <a:ea typeface="標楷體"/>
                <a:cs typeface="Times New Roman" panose="02020603050405020304" pitchFamily="18" charset="0"/>
              </a:rPr>
              <a:t>標準操作程序通則</a:t>
            </a:r>
            <a:r>
              <a:rPr lang="zh-TW" altLang="en-US" sz="2400" b="1" dirty="0">
                <a:latin typeface="Times New Roman" panose="02020603050405020304" pitchFamily="18" charset="0"/>
                <a:ea typeface="標楷體"/>
                <a:cs typeface="Times New Roman" panose="02020603050405020304" pitchFamily="18" charset="0"/>
              </a:rPr>
              <a:t>（</a:t>
            </a:r>
            <a:r>
              <a:rPr lang="en-US" altLang="zh-TW" sz="2400" b="1" dirty="0">
                <a:latin typeface="Times New Roman" panose="02020603050405020304" pitchFamily="18" charset="0"/>
                <a:ea typeface="標楷體"/>
                <a:cs typeface="Times New Roman" panose="02020603050405020304" pitchFamily="18" charset="0"/>
              </a:rPr>
              <a:t>SOP</a:t>
            </a:r>
            <a:r>
              <a:rPr lang="zh-TW" altLang="en-US" sz="2400" b="1" dirty="0">
                <a:latin typeface="Times New Roman" panose="02020603050405020304" pitchFamily="18" charset="0"/>
                <a:ea typeface="標楷體"/>
                <a:cs typeface="Times New Roman" panose="02020603050405020304" pitchFamily="18" charset="0"/>
              </a:rPr>
              <a:t>編號</a:t>
            </a:r>
            <a:r>
              <a:rPr lang="en-US" altLang="zh-TW" sz="2400" b="1" dirty="0" smtClean="0">
                <a:latin typeface="Times New Roman" panose="02020603050405020304" pitchFamily="18" charset="0"/>
                <a:ea typeface="標楷體"/>
                <a:cs typeface="Times New Roman" panose="02020603050405020304" pitchFamily="18" charset="0"/>
              </a:rPr>
              <a:t>M-001</a:t>
            </a:r>
            <a:r>
              <a:rPr lang="zh-TW" altLang="en-US" sz="2400" b="1" dirty="0" smtClean="0">
                <a:latin typeface="Times New Roman" panose="02020603050405020304" pitchFamily="18" charset="0"/>
                <a:ea typeface="標楷體"/>
                <a:cs typeface="Times New Roman" panose="02020603050405020304" pitchFamily="18" charset="0"/>
              </a:rPr>
              <a:t>）。</a:t>
            </a:r>
            <a:endParaRPr lang="en-US" altLang="zh-TW" sz="2400" b="1" dirty="0" smtClean="0">
              <a:latin typeface="Times New Roman" panose="02020603050405020304" pitchFamily="18" charset="0"/>
              <a:ea typeface="標楷體" pitchFamily="65" charset="-120"/>
              <a:cs typeface="Times New Roman" panose="02020603050405020304" pitchFamily="18" charset="0"/>
            </a:endParaRPr>
          </a:p>
          <a:p>
            <a:pPr>
              <a:lnSpc>
                <a:spcPts val="3300"/>
              </a:lnSpc>
              <a:spcBef>
                <a:spcPts val="1800"/>
              </a:spcBef>
            </a:pPr>
            <a:endParaRPr lang="zh-TW" altLang="en-US" sz="2400" b="1" dirty="0">
              <a:latin typeface="Times New Roman" panose="02020603050405020304" pitchFamily="18" charset="0"/>
              <a:cs typeface="Times New Roman" panose="02020603050405020304" pitchFamily="18" charset="0"/>
            </a:endParaRPr>
          </a:p>
        </p:txBody>
      </p:sp>
      <p:cxnSp>
        <p:nvCxnSpPr>
          <p:cNvPr id="13" name="直線接點 12"/>
          <p:cNvCxnSpPr/>
          <p:nvPr/>
        </p:nvCxnSpPr>
        <p:spPr>
          <a:xfrm flipH="1">
            <a:off x="4554855" y="4156678"/>
            <a:ext cx="0" cy="223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4374854" y="4743806"/>
            <a:ext cx="18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4380952" y="6389830"/>
            <a:ext cx="18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15"/>
          <p:cNvSpPr>
            <a:spLocks noChangeArrowheads="1"/>
          </p:cNvSpPr>
          <p:nvPr/>
        </p:nvSpPr>
        <p:spPr bwMode="auto">
          <a:xfrm>
            <a:off x="1259632" y="3353086"/>
            <a:ext cx="800219" cy="461665"/>
          </a:xfrm>
          <a:prstGeom prst="rect">
            <a:avLst/>
          </a:prstGeom>
          <a:solidFill>
            <a:schemeClr val="accent4">
              <a:lumMod val="20000"/>
              <a:lumOff val="80000"/>
            </a:schemeClr>
          </a:solidFill>
          <a:ln>
            <a:solidFill>
              <a:srgbClr val="7030A0"/>
            </a:solidFill>
          </a:ln>
          <a:effectLst/>
        </p:spPr>
        <p:txBody>
          <a:bodyPr vert="horz" wrap="none" lIns="91440" tIns="45720" rIns="91440" bIns="45720" numCol="1" anchor="ctr" anchorCtr="0" compatLnSpc="1">
            <a:prstTxWarp prst="textNoShape">
              <a:avLst/>
            </a:prstTxWarp>
            <a:spAutoFit/>
          </a:bodyPr>
          <a:lstStyle>
            <a:lvl1pPr indent="533400"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zh-TW" sz="24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撰寫</a:t>
            </a:r>
            <a:endParaRPr kumimoji="1" lang="zh-TW" altLang="en-US" sz="2400" b="1" i="0" u="none" strike="noStrike" cap="none" normalizeH="0" baseline="0" dirty="0" smtClean="0">
              <a:ln>
                <a:noFill/>
              </a:ln>
              <a:solidFill>
                <a:schemeClr val="tx1"/>
              </a:solidFill>
              <a:effectLst/>
            </a:endParaRPr>
          </a:p>
        </p:txBody>
      </p:sp>
      <p:sp>
        <p:nvSpPr>
          <p:cNvPr id="24" name="文字方塊 23"/>
          <p:cNvSpPr txBox="1"/>
          <p:nvPr/>
        </p:nvSpPr>
        <p:spPr>
          <a:xfrm>
            <a:off x="323529" y="4498165"/>
            <a:ext cx="3929281" cy="461665"/>
          </a:xfrm>
          <a:prstGeom prst="rect">
            <a:avLst/>
          </a:prstGeom>
          <a:solidFill>
            <a:schemeClr val="accent5">
              <a:lumMod val="40000"/>
              <a:lumOff val="60000"/>
            </a:schemeClr>
          </a:solidFill>
          <a:ln>
            <a:solidFill>
              <a:schemeClr val="accent1"/>
            </a:solidFill>
          </a:ln>
        </p:spPr>
        <p:txBody>
          <a:bodyPr wrap="square" rtlCol="0">
            <a:spAutoFit/>
          </a:bodyPr>
          <a:lstStyle/>
          <a:p>
            <a:r>
              <a:rPr lang="en-US" altLang="zh-TW" sz="2400" b="1" dirty="0">
                <a:latin typeface="Times New Roman" panose="02020603050405020304" pitchFamily="18" charset="0"/>
                <a:ea typeface="標楷體" pitchFamily="65" charset="-120"/>
                <a:cs typeface="Times New Roman" panose="02020603050405020304" pitchFamily="18" charset="0"/>
              </a:rPr>
              <a:t>A1</a:t>
            </a:r>
            <a:r>
              <a:rPr lang="zh-TW" altLang="en-US" sz="2400" b="1" dirty="0" smtClean="0">
                <a:latin typeface="Times New Roman" panose="02020603050405020304" pitchFamily="18" charset="0"/>
                <a:ea typeface="標楷體" pitchFamily="65" charset="-120"/>
                <a:cs typeface="Times New Roman" panose="02020603050405020304" pitchFamily="18" charset="0"/>
              </a:rPr>
              <a:t>水</a:t>
            </a:r>
            <a:r>
              <a:rPr lang="zh-TW" altLang="en-US" sz="2400" b="1" dirty="0">
                <a:latin typeface="Times New Roman" panose="02020603050405020304" pitchFamily="18" charset="0"/>
                <a:ea typeface="標楷體" pitchFamily="65" charset="-120"/>
                <a:cs typeface="Times New Roman" panose="02020603050405020304" pitchFamily="18" charset="0"/>
              </a:rPr>
              <a:t>生</a:t>
            </a:r>
            <a:r>
              <a:rPr lang="zh-TW" altLang="en-US" sz="2400" b="1" dirty="0" smtClean="0">
                <a:latin typeface="Times New Roman" panose="02020603050405020304" pitchFamily="18" charset="0"/>
                <a:ea typeface="標楷體" pitchFamily="65" charset="-120"/>
                <a:cs typeface="Times New Roman" panose="02020603050405020304" pitchFamily="18" charset="0"/>
              </a:rPr>
              <a:t>動物</a:t>
            </a:r>
            <a:r>
              <a:rPr lang="zh-TW" altLang="en-US" sz="2400" b="1" dirty="0">
                <a:latin typeface="Times New Roman" panose="02020603050405020304" pitchFamily="18" charset="0"/>
                <a:ea typeface="標楷體" pitchFamily="65" charset="-120"/>
                <a:cs typeface="Times New Roman" panose="02020603050405020304" pitchFamily="18" charset="0"/>
              </a:rPr>
              <a:t>舍</a:t>
            </a:r>
          </a:p>
        </p:txBody>
      </p:sp>
      <p:sp>
        <p:nvSpPr>
          <p:cNvPr id="25" name="文字方塊 24"/>
          <p:cNvSpPr txBox="1"/>
          <p:nvPr/>
        </p:nvSpPr>
        <p:spPr>
          <a:xfrm>
            <a:off x="323530" y="5044612"/>
            <a:ext cx="3929280" cy="461665"/>
          </a:xfrm>
          <a:prstGeom prst="rect">
            <a:avLst/>
          </a:prstGeom>
          <a:solidFill>
            <a:srgbClr val="FFFFCC"/>
          </a:solidFill>
          <a:ln>
            <a:solidFill>
              <a:srgbClr val="CC6600"/>
            </a:solidFill>
          </a:ln>
        </p:spPr>
        <p:txBody>
          <a:bodyPr wrap="square" rtlCol="0">
            <a:spAutoFit/>
          </a:bodyPr>
          <a:lstStyle/>
          <a:p>
            <a:r>
              <a:rPr lang="en-US" altLang="zh-TW" sz="2400" b="1" dirty="0" smtClean="0">
                <a:latin typeface="Times New Roman" panose="02020603050405020304" pitchFamily="18" charset="0"/>
                <a:ea typeface="標楷體" pitchFamily="65" charset="-120"/>
                <a:cs typeface="Times New Roman" panose="02020603050405020304" pitchFamily="18" charset="0"/>
              </a:rPr>
              <a:t>B1</a:t>
            </a:r>
            <a:r>
              <a:rPr lang="zh-TW" altLang="en-US" sz="2400" b="1" dirty="0">
                <a:latin typeface="Times New Roman" panose="02020603050405020304" pitchFamily="18" charset="0"/>
                <a:ea typeface="標楷體" pitchFamily="65" charset="-120"/>
                <a:cs typeface="Times New Roman" panose="02020603050405020304" pitchFamily="18" charset="0"/>
              </a:rPr>
              <a:t>生技健康館實驗動物舍 </a:t>
            </a:r>
          </a:p>
        </p:txBody>
      </p:sp>
      <p:sp>
        <p:nvSpPr>
          <p:cNvPr id="26" name="文字方塊 25"/>
          <p:cNvSpPr txBox="1"/>
          <p:nvPr/>
        </p:nvSpPr>
        <p:spPr>
          <a:xfrm>
            <a:off x="323529" y="5578285"/>
            <a:ext cx="3929281" cy="461665"/>
          </a:xfrm>
          <a:prstGeom prst="rect">
            <a:avLst/>
          </a:prstGeom>
          <a:solidFill>
            <a:srgbClr val="92D050"/>
          </a:solidFill>
          <a:ln>
            <a:solidFill>
              <a:srgbClr val="00B050"/>
            </a:solidFill>
          </a:ln>
        </p:spPr>
        <p:txBody>
          <a:bodyPr wrap="none" rtlCol="0">
            <a:spAutoFit/>
          </a:bodyPr>
          <a:lstStyle/>
          <a:p>
            <a:r>
              <a:rPr lang="en-US" altLang="zh-TW" sz="2400" b="1" dirty="0">
                <a:latin typeface="Times New Roman" panose="02020603050405020304" pitchFamily="18" charset="0"/>
                <a:ea typeface="標楷體" pitchFamily="65" charset="-120"/>
                <a:cs typeface="Times New Roman" panose="02020603050405020304" pitchFamily="18" charset="0"/>
              </a:rPr>
              <a:t>B2</a:t>
            </a:r>
            <a:r>
              <a:rPr lang="zh-TW" altLang="en-US" sz="2400" b="1" dirty="0">
                <a:latin typeface="Times New Roman" panose="02020603050405020304" pitchFamily="18" charset="0"/>
                <a:ea typeface="標楷體" pitchFamily="65" charset="-120"/>
                <a:cs typeface="Times New Roman" panose="02020603050405020304" pitchFamily="18" charset="0"/>
              </a:rPr>
              <a:t>生物業科技館實驗動物舍</a:t>
            </a:r>
          </a:p>
        </p:txBody>
      </p:sp>
      <p:sp>
        <p:nvSpPr>
          <p:cNvPr id="27" name="文字方塊 26"/>
          <p:cNvSpPr txBox="1"/>
          <p:nvPr/>
        </p:nvSpPr>
        <p:spPr>
          <a:xfrm>
            <a:off x="323529" y="6154349"/>
            <a:ext cx="3929280" cy="461665"/>
          </a:xfrm>
          <a:prstGeom prst="rect">
            <a:avLst/>
          </a:prstGeom>
          <a:solidFill>
            <a:schemeClr val="accent6">
              <a:lumMod val="60000"/>
              <a:lumOff val="40000"/>
            </a:schemeClr>
          </a:solidFill>
          <a:ln>
            <a:solidFill>
              <a:srgbClr val="FF0000"/>
            </a:solidFill>
          </a:ln>
        </p:spPr>
        <p:txBody>
          <a:bodyPr wrap="square" rtlCol="0">
            <a:spAutoFit/>
          </a:bodyPr>
          <a:lstStyle/>
          <a:p>
            <a:r>
              <a:rPr lang="en-US" altLang="zh-TW" sz="2400" b="1" dirty="0">
                <a:latin typeface="Times New Roman" panose="02020603050405020304" pitchFamily="18" charset="0"/>
                <a:ea typeface="標楷體" pitchFamily="65" charset="-120"/>
                <a:cs typeface="Times New Roman" panose="02020603050405020304" pitchFamily="18" charset="0"/>
              </a:rPr>
              <a:t>C1</a:t>
            </a:r>
            <a:r>
              <a:rPr lang="zh-TW" altLang="en-US" sz="2400" b="1" dirty="0">
                <a:latin typeface="Times New Roman" panose="02020603050405020304" pitchFamily="18" charset="0"/>
                <a:ea typeface="標楷體" pitchFamily="65" charset="-120"/>
                <a:cs typeface="Times New Roman" panose="02020603050405020304" pitchFamily="18" charset="0"/>
              </a:rPr>
              <a:t>禽類</a:t>
            </a:r>
            <a:r>
              <a:rPr lang="zh-TW" altLang="en-US" sz="2400" b="1" dirty="0" smtClean="0">
                <a:latin typeface="Times New Roman" panose="02020603050405020304" pitchFamily="18" charset="0"/>
                <a:ea typeface="標楷體" pitchFamily="65" charset="-120"/>
                <a:cs typeface="Times New Roman" panose="02020603050405020304" pitchFamily="18" charset="0"/>
              </a:rPr>
              <a:t>動物</a:t>
            </a:r>
            <a:r>
              <a:rPr lang="zh-TW" altLang="en-US" sz="2400" b="1" dirty="0">
                <a:latin typeface="Times New Roman" panose="02020603050405020304" pitchFamily="18" charset="0"/>
                <a:ea typeface="標楷體" pitchFamily="65" charset="-120"/>
                <a:cs typeface="Times New Roman" panose="02020603050405020304" pitchFamily="18" charset="0"/>
              </a:rPr>
              <a:t>舍</a:t>
            </a:r>
          </a:p>
        </p:txBody>
      </p:sp>
      <p:sp>
        <p:nvSpPr>
          <p:cNvPr id="28" name="文字方塊 27"/>
          <p:cNvSpPr txBox="1"/>
          <p:nvPr/>
        </p:nvSpPr>
        <p:spPr>
          <a:xfrm>
            <a:off x="323528" y="3914222"/>
            <a:ext cx="3929281" cy="461665"/>
          </a:xfrm>
          <a:prstGeom prst="rect">
            <a:avLst/>
          </a:prstGeom>
          <a:solidFill>
            <a:schemeClr val="accent4">
              <a:lumMod val="20000"/>
              <a:lumOff val="80000"/>
            </a:schemeClr>
          </a:solidFill>
          <a:ln>
            <a:solidFill>
              <a:srgbClr val="7030A0"/>
            </a:solidFill>
          </a:ln>
        </p:spPr>
        <p:txBody>
          <a:bodyPr wrap="square" rtlCol="0">
            <a:spAutoFit/>
          </a:bodyPr>
          <a:lstStyle/>
          <a:p>
            <a:r>
              <a:rPr lang="en-US" altLang="zh-TW" sz="2400" b="1" dirty="0" smtClean="0">
                <a:latin typeface="Times New Roman" panose="02020603050405020304" pitchFamily="18" charset="0"/>
                <a:ea typeface="標楷體" pitchFamily="65" charset="-120"/>
                <a:cs typeface="Times New Roman" panose="02020603050405020304" pitchFamily="18" charset="0"/>
              </a:rPr>
              <a:t>IACUC</a:t>
            </a:r>
            <a:endParaRPr lang="zh-TW" altLang="en-US" sz="2400" b="1" dirty="0">
              <a:latin typeface="Times New Roman" panose="02020603050405020304" pitchFamily="18" charset="0"/>
              <a:ea typeface="標楷體" pitchFamily="65" charset="-120"/>
              <a:cs typeface="Times New Roman" panose="02020603050405020304" pitchFamily="18" charset="0"/>
            </a:endParaRPr>
          </a:p>
        </p:txBody>
      </p:sp>
      <p:sp>
        <p:nvSpPr>
          <p:cNvPr id="29" name="Rectangle 15"/>
          <p:cNvSpPr>
            <a:spLocks noChangeArrowheads="1"/>
          </p:cNvSpPr>
          <p:nvPr/>
        </p:nvSpPr>
        <p:spPr bwMode="auto">
          <a:xfrm>
            <a:off x="4994513" y="5077636"/>
            <a:ext cx="2385799" cy="461665"/>
          </a:xfrm>
          <a:prstGeom prst="rect">
            <a:avLst/>
          </a:prstGeom>
          <a:solidFill>
            <a:schemeClr val="accent4">
              <a:lumMod val="20000"/>
              <a:lumOff val="80000"/>
            </a:schemeClr>
          </a:solidFill>
          <a:ln>
            <a:solidFill>
              <a:srgbClr val="7030A0"/>
            </a:solidFill>
          </a:ln>
          <a:effectLst/>
        </p:spPr>
        <p:txBody>
          <a:bodyPr vert="horz" wrap="square" lIns="91440" tIns="45720" rIns="91440" bIns="45720" numCol="1" anchor="ctr" anchorCtr="0" compatLnSpc="1">
            <a:prstTxWarp prst="textNoShape">
              <a:avLst/>
            </a:prstTxWarp>
            <a:spAutoFit/>
          </a:bodyPr>
          <a:lstStyle>
            <a:lvl1pPr indent="533400"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學術副校長簽核</a:t>
            </a:r>
            <a:endParaRPr kumimoji="1" lang="zh-TW" altLang="en-US" sz="2400" b="1" i="0" u="none" strike="noStrike" cap="none" normalizeH="0" baseline="0" dirty="0" smtClean="0">
              <a:ln>
                <a:noFill/>
              </a:ln>
              <a:solidFill>
                <a:schemeClr val="tx1"/>
              </a:solidFill>
              <a:effectLst/>
            </a:endParaRPr>
          </a:p>
        </p:txBody>
      </p:sp>
      <p:cxnSp>
        <p:nvCxnSpPr>
          <p:cNvPr id="30" name="直線接點 29"/>
          <p:cNvCxnSpPr/>
          <p:nvPr/>
        </p:nvCxnSpPr>
        <p:spPr>
          <a:xfrm>
            <a:off x="4374854" y="5298662"/>
            <a:ext cx="540000" cy="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4374854" y="5823926"/>
            <a:ext cx="18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a:off x="4374854" y="4155214"/>
            <a:ext cx="18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15"/>
          <p:cNvSpPr>
            <a:spLocks noChangeArrowheads="1"/>
          </p:cNvSpPr>
          <p:nvPr/>
        </p:nvSpPr>
        <p:spPr bwMode="auto">
          <a:xfrm>
            <a:off x="8103309" y="5075665"/>
            <a:ext cx="800219" cy="461665"/>
          </a:xfrm>
          <a:prstGeom prst="rect">
            <a:avLst/>
          </a:prstGeom>
          <a:solidFill>
            <a:schemeClr val="accent4">
              <a:lumMod val="20000"/>
              <a:lumOff val="80000"/>
            </a:schemeClr>
          </a:solidFill>
          <a:ln>
            <a:solidFill>
              <a:srgbClr val="7030A0"/>
            </a:solidFill>
          </a:ln>
          <a:effectLst/>
        </p:spPr>
        <p:txBody>
          <a:bodyPr vert="horz" wrap="none" lIns="91440" tIns="45720" rIns="91440" bIns="45720" numCol="1" anchor="ctr" anchorCtr="0" compatLnSpc="1">
            <a:prstTxWarp prst="textNoShape">
              <a:avLst/>
            </a:prstTxWarp>
            <a:spAutoFit/>
          </a:bodyPr>
          <a:lstStyle>
            <a:lvl1pPr indent="533400"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實施</a:t>
            </a:r>
            <a:endParaRPr kumimoji="1" lang="zh-TW" altLang="en-US" sz="2400" b="1" i="0" u="none" strike="noStrike" cap="none" normalizeH="0" baseline="0" dirty="0" smtClean="0">
              <a:ln>
                <a:noFill/>
              </a:ln>
              <a:solidFill>
                <a:schemeClr val="tx1"/>
              </a:solidFill>
              <a:effectLst/>
            </a:endParaRPr>
          </a:p>
        </p:txBody>
      </p:sp>
      <p:cxnSp>
        <p:nvCxnSpPr>
          <p:cNvPr id="35" name="直線接點 34"/>
          <p:cNvCxnSpPr/>
          <p:nvPr/>
        </p:nvCxnSpPr>
        <p:spPr>
          <a:xfrm>
            <a:off x="7452320" y="5325588"/>
            <a:ext cx="540000" cy="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p117</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3" name="標題 1"/>
          <p:cNvSpPr txBox="1">
            <a:spLocks/>
          </p:cNvSpPr>
          <p:nvPr/>
        </p:nvSpPr>
        <p:spPr>
          <a:xfrm>
            <a:off x="342190" y="258008"/>
            <a:ext cx="8445624"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600" b="1" dirty="0" smtClean="0">
                <a:solidFill>
                  <a:srgbClr val="0033CC"/>
                </a:solidFill>
                <a:latin typeface="Times New Roman" panose="02020603050405020304" pitchFamily="18" charset="0"/>
                <a:ea typeface="標楷體" pitchFamily="65" charset="-120"/>
                <a:cs typeface="Times New Roman" panose="02020603050405020304" pitchFamily="18" charset="0"/>
              </a:rPr>
              <a:t>標準</a:t>
            </a:r>
            <a:r>
              <a:rPr lang="zh-TW" altLang="en-US" sz="3600" b="1" dirty="0">
                <a:solidFill>
                  <a:srgbClr val="0033CC"/>
                </a:solidFill>
                <a:latin typeface="Times New Roman" panose="02020603050405020304" pitchFamily="18" charset="0"/>
                <a:ea typeface="標楷體" pitchFamily="65" charset="-120"/>
                <a:cs typeface="Times New Roman" panose="02020603050405020304" pitchFamily="18" charset="0"/>
              </a:rPr>
              <a:t>操作程序通則</a:t>
            </a:r>
          </a:p>
        </p:txBody>
      </p:sp>
    </p:spTree>
    <p:extLst>
      <p:ext uri="{BB962C8B-B14F-4D97-AF65-F5344CB8AC3E}">
        <p14:creationId xmlns:p14="http://schemas.microsoft.com/office/powerpoint/2010/main" val="15373021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1107701251"/>
              </p:ext>
            </p:extLst>
          </p:nvPr>
        </p:nvGraphicFramePr>
        <p:xfrm>
          <a:off x="179512" y="1052736"/>
          <a:ext cx="8640961" cy="5689600"/>
        </p:xfrm>
        <a:graphic>
          <a:graphicData uri="http://schemas.openxmlformats.org/drawingml/2006/table">
            <a:tbl>
              <a:tblPr firstRow="1" firstCol="1" bandRow="1">
                <a:tableStyleId>{5C22544A-7EE6-4342-B048-85BDC9FD1C3A}</a:tableStyleId>
              </a:tblPr>
              <a:tblGrid>
                <a:gridCol w="936104"/>
                <a:gridCol w="501301"/>
                <a:gridCol w="7203556"/>
              </a:tblGrid>
              <a:tr h="161118">
                <a:tc>
                  <a:txBody>
                    <a:bodyPr/>
                    <a:lstStyle/>
                    <a:p>
                      <a:pPr>
                        <a:lnSpc>
                          <a:spcPts val="3200"/>
                        </a:lnSpc>
                        <a:spcAft>
                          <a:spcPts val="0"/>
                        </a:spcAft>
                      </a:pPr>
                      <a:r>
                        <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第三條</a:t>
                      </a: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nSpc>
                          <a:spcPts val="3200"/>
                        </a:lnSpc>
                        <a:spcAft>
                          <a:spcPts val="0"/>
                        </a:spcAft>
                      </a:pPr>
                      <a:r>
                        <a:rPr lang="zh-TW" sz="2000" b="1"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照護委員會</a:t>
                      </a:r>
                      <a:r>
                        <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或小組之</a:t>
                      </a:r>
                      <a:r>
                        <a:rPr lang="zh-TW" sz="2000" b="1"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任務</a:t>
                      </a:r>
                      <a:r>
                        <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如下：</a:t>
                      </a: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TW" altLang="en-US"/>
                    </a:p>
                  </a:txBody>
                  <a:tcPr/>
                </a:tc>
              </a:tr>
              <a:tr h="322237">
                <a:tc>
                  <a:txBody>
                    <a:bodyPr/>
                    <a:lstStyle/>
                    <a:p>
                      <a:pPr>
                        <a:lnSpc>
                          <a:spcPts val="3200"/>
                        </a:lnSpc>
                        <a:spcAft>
                          <a:spcPts val="0"/>
                        </a:spcAft>
                      </a:pPr>
                      <a:r>
                        <a:rPr lang="en-US"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200"/>
                        </a:lnSpc>
                        <a:spcAft>
                          <a:spcPts val="0"/>
                        </a:spcAft>
                      </a:pPr>
                      <a:r>
                        <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一、</a:t>
                      </a: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200"/>
                        </a:lnSpc>
                        <a:spcAft>
                          <a:spcPts val="0"/>
                        </a:spcAft>
                      </a:pPr>
                      <a:r>
                        <a:rPr lang="zh-TW" sz="2000" b="1"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審核</a:t>
                      </a:r>
                      <a:r>
                        <a:rPr 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該機構進行</a:t>
                      </a:r>
                      <a:r>
                        <a:rPr lang="zh-TW" sz="2000" b="1"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實驗動物之科學應用</a:t>
                      </a:r>
                      <a:r>
                        <a:rPr 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22237">
                <a:tc>
                  <a:txBody>
                    <a:bodyPr/>
                    <a:lstStyle/>
                    <a:p>
                      <a:pPr>
                        <a:lnSpc>
                          <a:spcPts val="3200"/>
                        </a:lnSpc>
                        <a:spcAft>
                          <a:spcPts val="0"/>
                        </a:spcAft>
                      </a:pPr>
                      <a:r>
                        <a:rPr lang="en-US"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200"/>
                        </a:lnSpc>
                        <a:spcAft>
                          <a:spcPts val="0"/>
                        </a:spcAft>
                      </a:pPr>
                      <a:r>
                        <a:rPr lang="zh-TW"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二、</a:t>
                      </a: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200"/>
                        </a:lnSpc>
                        <a:spcAft>
                          <a:spcPts val="0"/>
                        </a:spcAft>
                      </a:pPr>
                      <a:r>
                        <a:rPr lang="zh-TW" altLang="en-US" sz="2000" b="1"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提供</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該機構有關</a:t>
                      </a:r>
                      <a:r>
                        <a:rPr lang="zh-TW" altLang="en-US" sz="2000" b="1"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動物實驗設計</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之科學應用</a:t>
                      </a:r>
                      <a:r>
                        <a:rPr lang="zh-TW" altLang="en-US" sz="2000" b="1"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諮詢意見</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及</a:t>
                      </a:r>
                      <a:r>
                        <a:rPr lang="zh-TW" altLang="en-US" sz="2000" b="1"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訓練計畫</a:t>
                      </a:r>
                      <a:r>
                        <a:rPr 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22237">
                <a:tc>
                  <a:txBody>
                    <a:bodyPr/>
                    <a:lstStyle/>
                    <a:p>
                      <a:pPr>
                        <a:lnSpc>
                          <a:spcPts val="3200"/>
                        </a:lnSpc>
                        <a:spcAft>
                          <a:spcPts val="0"/>
                        </a:spcAft>
                      </a:pPr>
                      <a:r>
                        <a:rPr lang="en-US"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200"/>
                        </a:lnSpc>
                        <a:spcAft>
                          <a:spcPts val="0"/>
                        </a:spcAft>
                      </a:pPr>
                      <a:r>
                        <a:rPr lang="zh-TW"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三、</a:t>
                      </a: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200"/>
                        </a:lnSpc>
                        <a:spcAft>
                          <a:spcPts val="0"/>
                        </a:spcAft>
                      </a:pPr>
                      <a:r>
                        <a:rPr lang="zh-TW" sz="2000" b="1"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提供</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提供該機構有關實驗</a:t>
                      </a:r>
                      <a:r>
                        <a:rPr lang="zh-TW" altLang="en-US" sz="2000" b="1"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動物飼養設施改善</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之</a:t>
                      </a:r>
                      <a:r>
                        <a:rPr lang="zh-TW" altLang="en-US" sz="2000" b="1"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建議</a:t>
                      </a:r>
                      <a:r>
                        <a:rPr 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22237">
                <a:tc>
                  <a:txBody>
                    <a:bodyPr/>
                    <a:lstStyle/>
                    <a:p>
                      <a:pPr>
                        <a:lnSpc>
                          <a:spcPts val="3200"/>
                        </a:lnSpc>
                        <a:spcAft>
                          <a:spcPts val="0"/>
                        </a:spcAft>
                      </a:pPr>
                      <a:r>
                        <a:rPr lang="en-US"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200"/>
                        </a:lnSpc>
                        <a:spcAft>
                          <a:spcPts val="0"/>
                        </a:spcAft>
                      </a:pPr>
                      <a:r>
                        <a:rPr lang="zh-TW"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四、</a:t>
                      </a: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200"/>
                        </a:lnSpc>
                        <a:spcAft>
                          <a:spcPts val="0"/>
                        </a:spcAft>
                      </a:pP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監督</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該機構</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實驗動物之取得、飼養、管理</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及是否確</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依審核結果進行</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動物科學應用</a:t>
                      </a:r>
                      <a:r>
                        <a:rPr 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22237">
                <a:tc>
                  <a:txBody>
                    <a:bodyPr/>
                    <a:lstStyle/>
                    <a:p>
                      <a:pPr>
                        <a:lnSpc>
                          <a:spcPts val="3200"/>
                        </a:lnSpc>
                        <a:spcAft>
                          <a:spcPts val="0"/>
                        </a:spcAft>
                      </a:pPr>
                      <a:r>
                        <a:rPr lang="en-US"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200"/>
                        </a:lnSpc>
                        <a:spcAft>
                          <a:spcPts val="0"/>
                        </a:spcAft>
                      </a:pPr>
                      <a:r>
                        <a:rPr lang="zh-TW"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五、</a:t>
                      </a: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200"/>
                        </a:lnSpc>
                        <a:spcAft>
                          <a:spcPts val="0"/>
                        </a:spcAft>
                      </a:pPr>
                      <a:r>
                        <a:rPr lang="zh-TW" sz="2000" b="1" dirty="0" smtClean="0">
                          <a:solidFill>
                            <a:srgbClr val="FF00FF"/>
                          </a:solidFill>
                          <a:effectLst/>
                          <a:latin typeface="Times New Roman" panose="02020603050405020304" pitchFamily="18" charset="0"/>
                          <a:ea typeface="標楷體" panose="03000509000000000000" pitchFamily="65" charset="-120"/>
                          <a:cs typeface="Times New Roman" panose="02020603050405020304" pitchFamily="18" charset="0"/>
                        </a:rPr>
                        <a:t>提供</a:t>
                      </a:r>
                      <a:r>
                        <a:rPr 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該機構</a:t>
                      </a:r>
                      <a:r>
                        <a:rPr lang="zh-TW" sz="2000" b="1" dirty="0" smtClean="0">
                          <a:solidFill>
                            <a:srgbClr val="FF00FF"/>
                          </a:solidFill>
                          <a:effectLst/>
                          <a:latin typeface="Times New Roman" panose="02020603050405020304" pitchFamily="18" charset="0"/>
                          <a:ea typeface="標楷體" panose="03000509000000000000" pitchFamily="65" charset="-120"/>
                          <a:cs typeface="Times New Roman" panose="02020603050405020304" pitchFamily="18" charset="0"/>
                        </a:rPr>
                        <a:t>年度</a:t>
                      </a:r>
                      <a:r>
                        <a:rPr 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執行實驗動物科學應用之</a:t>
                      </a:r>
                      <a:r>
                        <a:rPr lang="zh-TW" sz="2000" b="1" u="sng" dirty="0" smtClean="0">
                          <a:solidFill>
                            <a:srgbClr val="FF00FF"/>
                          </a:solidFill>
                          <a:effectLst/>
                          <a:latin typeface="Times New Roman" panose="02020603050405020304" pitchFamily="18" charset="0"/>
                          <a:ea typeface="標楷體" panose="03000509000000000000" pitchFamily="65" charset="-120"/>
                          <a:cs typeface="Times New Roman" panose="02020603050405020304" pitchFamily="18" charset="0"/>
                        </a:rPr>
                        <a:t>監督報告</a:t>
                      </a:r>
                      <a:r>
                        <a:rPr 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22237">
                <a:tc>
                  <a:txBody>
                    <a:bodyPr/>
                    <a:lstStyle/>
                    <a:p>
                      <a:pPr>
                        <a:lnSpc>
                          <a:spcPts val="3200"/>
                        </a:lnSpc>
                        <a:spcAft>
                          <a:spcPts val="0"/>
                        </a:spcAft>
                      </a:pPr>
                      <a:r>
                        <a:rPr lang="en-US"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200"/>
                        </a:lnSpc>
                        <a:spcAft>
                          <a:spcPts val="0"/>
                        </a:spcAft>
                      </a:pPr>
                      <a:r>
                        <a:rPr lang="zh-TW"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六、</a:t>
                      </a: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200"/>
                        </a:lnSpc>
                        <a:spcAft>
                          <a:spcPts val="0"/>
                        </a:spcAft>
                      </a:pP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每半年應實施</a:t>
                      </a:r>
                      <a:r>
                        <a:rPr lang="zh-TW" altLang="en-US" sz="2000" b="1" u="sng"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內部查核</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一次</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，查核結果應列為</a:t>
                      </a:r>
                      <a:r>
                        <a:rPr lang="zh-TW" altLang="en-US" sz="2000" b="1" u="sng" dirty="0" smtClean="0">
                          <a:solidFill>
                            <a:srgbClr val="FF00FF"/>
                          </a:solidFill>
                          <a:effectLst/>
                          <a:latin typeface="Times New Roman" panose="02020603050405020304" pitchFamily="18" charset="0"/>
                          <a:ea typeface="標楷體" panose="03000509000000000000" pitchFamily="65" charset="-120"/>
                          <a:cs typeface="Times New Roman" panose="02020603050405020304" pitchFamily="18" charset="0"/>
                        </a:rPr>
                        <a:t>監督報告</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之附件，並應保存該查核結果六年以上備查</a:t>
                      </a:r>
                      <a:r>
                        <a:rPr lang="zh-TW"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83355">
                <a:tc>
                  <a:txBody>
                    <a:bodyPr/>
                    <a:lstStyle/>
                    <a:p>
                      <a:pPr>
                        <a:lnSpc>
                          <a:spcPts val="3200"/>
                        </a:lnSpc>
                        <a:spcAft>
                          <a:spcPts val="0"/>
                        </a:spcAft>
                      </a:pPr>
                      <a:r>
                        <a:rPr lang="en-US"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200"/>
                        </a:lnSpc>
                        <a:spcAft>
                          <a:spcPts val="0"/>
                        </a:spcAft>
                      </a:pPr>
                      <a:r>
                        <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七、</a:t>
                      </a: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ts val="3200"/>
                        </a:lnSpc>
                        <a:spcBef>
                          <a:spcPts val="0"/>
                        </a:spcBef>
                        <a:spcAft>
                          <a:spcPts val="0"/>
                        </a:spcAft>
                        <a:buClrTx/>
                        <a:buSzTx/>
                        <a:buFontTx/>
                        <a:buNone/>
                        <a:tabLst/>
                        <a:defRPr/>
                      </a:pP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該機構如使用</a:t>
                      </a:r>
                      <a:r>
                        <a:rPr lang="zh-TW" altLang="en-US" sz="2000" b="1" dirty="0" smtClean="0">
                          <a:solidFill>
                            <a:srgbClr val="996633"/>
                          </a:solidFill>
                          <a:effectLst/>
                          <a:latin typeface="Times New Roman" panose="02020603050405020304" pitchFamily="18" charset="0"/>
                          <a:ea typeface="標楷體" panose="03000509000000000000" pitchFamily="65" charset="-120"/>
                          <a:cs typeface="Times New Roman" panose="02020603050405020304" pitchFamily="18" charset="0"/>
                        </a:rPr>
                        <a:t>猿猴、犬、貓</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進行科學應用時，應將審核通過之該等</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動物實驗申請表影本列為</a:t>
                      </a:r>
                      <a:r>
                        <a:rPr lang="zh-TW" altLang="en-US" sz="2000" b="1" u="sng" dirty="0" smtClean="0">
                          <a:solidFill>
                            <a:srgbClr val="FF00FF"/>
                          </a:solidFill>
                          <a:effectLst/>
                          <a:latin typeface="Times New Roman" panose="02020603050405020304" pitchFamily="18" charset="0"/>
                          <a:ea typeface="標楷體" panose="03000509000000000000" pitchFamily="65" charset="-120"/>
                          <a:cs typeface="Times New Roman" panose="02020603050405020304" pitchFamily="18" charset="0"/>
                        </a:rPr>
                        <a:t>監督報告</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之附件</a:t>
                      </a:r>
                      <a:r>
                        <a:rPr 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14400" rtl="0" eaLnBrk="1" fontAlgn="auto" latinLnBrk="0" hangingPunct="1">
                        <a:lnSpc>
                          <a:spcPts val="3200"/>
                        </a:lnSpc>
                        <a:spcBef>
                          <a:spcPts val="0"/>
                        </a:spcBef>
                        <a:spcAft>
                          <a:spcPts val="0"/>
                        </a:spcAft>
                        <a:buClrTx/>
                        <a:buSzTx/>
                        <a:buFontTx/>
                        <a:buNone/>
                        <a:tabLst/>
                        <a:defRPr/>
                      </a:pPr>
                      <a:r>
                        <a:rPr lang="zh-TW" alt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前項</a:t>
                      </a:r>
                      <a:r>
                        <a:rPr lang="zh-TW" altLang="zh-TW" sz="2000" b="1" u="sng" dirty="0" smtClean="0">
                          <a:solidFill>
                            <a:srgbClr val="FF00FF"/>
                          </a:solidFill>
                          <a:effectLst/>
                          <a:latin typeface="Times New Roman" panose="02020603050405020304" pitchFamily="18" charset="0"/>
                          <a:ea typeface="標楷體" panose="03000509000000000000" pitchFamily="65" charset="-120"/>
                          <a:cs typeface="Times New Roman" panose="02020603050405020304" pitchFamily="18" charset="0"/>
                        </a:rPr>
                        <a:t>年度監督報告</a:t>
                      </a:r>
                      <a:r>
                        <a:rPr lang="zh-TW" alt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應於</a:t>
                      </a:r>
                      <a:r>
                        <a:rPr lang="zh-TW" altLang="zh-TW" sz="2000" b="1" dirty="0" smtClean="0">
                          <a:solidFill>
                            <a:srgbClr val="FF00FF"/>
                          </a:solidFill>
                          <a:effectLst/>
                          <a:latin typeface="Times New Roman" panose="02020603050405020304" pitchFamily="18" charset="0"/>
                          <a:ea typeface="標楷體" panose="03000509000000000000" pitchFamily="65" charset="-120"/>
                          <a:cs typeface="Times New Roman" panose="02020603050405020304" pitchFamily="18" charset="0"/>
                        </a:rPr>
                        <a:t>年度結束後三個月</a:t>
                      </a:r>
                      <a:r>
                        <a:rPr lang="zh-TW" alt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內報中央主管機關備查，並副知所屬直轄市或縣（市）主管機關。</a:t>
                      </a: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22237">
                <a:tc>
                  <a:txBody>
                    <a:bodyPr/>
                    <a:lstStyle/>
                    <a:p>
                      <a:pPr>
                        <a:lnSpc>
                          <a:spcPts val="3200"/>
                        </a:lnSpc>
                        <a:spcAft>
                          <a:spcPts val="0"/>
                        </a:spcAft>
                      </a:pPr>
                      <a:r>
                        <a:rPr lang="en-US"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200"/>
                        </a:lnSpc>
                        <a:spcAft>
                          <a:spcPts val="0"/>
                        </a:spcAft>
                      </a:pP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八、</a:t>
                      </a:r>
                      <a:endPar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200"/>
                        </a:lnSpc>
                        <a:spcAft>
                          <a:spcPts val="0"/>
                        </a:spcAft>
                      </a:pPr>
                      <a:r>
                        <a:rPr lang="zh-TW" altLang="en-US" sz="2000" b="1"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受理</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該機構</a:t>
                      </a:r>
                      <a:r>
                        <a:rPr lang="zh-TW" altLang="en-US" sz="2000" b="1"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違反本辦法相關規定之動物科學應用爭議案件</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0" name="標題 1"/>
          <p:cNvSpPr>
            <a:spLocks noGrp="1"/>
          </p:cNvSpPr>
          <p:nvPr>
            <p:ph type="title"/>
          </p:nvPr>
        </p:nvSpPr>
        <p:spPr>
          <a:xfrm>
            <a:off x="53346" y="80203"/>
            <a:ext cx="9036496" cy="900525"/>
          </a:xfrm>
        </p:spPr>
        <p:txBody>
          <a:bodyPr>
            <a:noAutofit/>
          </a:bodyPr>
          <a:lstStyle/>
          <a:p>
            <a:pPr>
              <a:lnSpc>
                <a:spcPts val="3600"/>
              </a:lnSpc>
            </a:pPr>
            <a:r>
              <a:rPr lang="zh-TW" altLang="en-US" sz="2800" b="1" dirty="0" smtClean="0">
                <a:solidFill>
                  <a:srgbClr val="660066"/>
                </a:solidFill>
                <a:latin typeface="標楷體" pitchFamily="65" charset="-120"/>
                <a:ea typeface="標楷體" pitchFamily="65" charset="-120"/>
              </a:rPr>
              <a:t>行</a:t>
            </a:r>
            <a:r>
              <a:rPr lang="zh-TW" altLang="en-US" sz="2800" b="1" dirty="0">
                <a:solidFill>
                  <a:srgbClr val="660066"/>
                </a:solidFill>
                <a:latin typeface="標楷體" pitchFamily="65" charset="-120"/>
                <a:ea typeface="標楷體" pitchFamily="65" charset="-120"/>
              </a:rPr>
              <a:t>政院農業</a:t>
            </a:r>
            <a:r>
              <a:rPr lang="zh-TW" altLang="en-US" sz="2800" b="1" dirty="0" smtClean="0">
                <a:solidFill>
                  <a:srgbClr val="660066"/>
                </a:solidFill>
                <a:latin typeface="標楷體" pitchFamily="65" charset="-120"/>
                <a:ea typeface="標楷體" pitchFamily="65" charset="-120"/>
              </a:rPr>
              <a:t>委員會</a:t>
            </a:r>
            <a:r>
              <a:rPr lang="en-US" altLang="zh-TW" sz="2800" b="1" dirty="0" smtClean="0">
                <a:solidFill>
                  <a:srgbClr val="660066"/>
                </a:solidFill>
                <a:latin typeface="標楷體" pitchFamily="65" charset="-120"/>
                <a:ea typeface="標楷體" pitchFamily="65" charset="-120"/>
              </a:rPr>
              <a:t/>
            </a:r>
            <a:br>
              <a:rPr lang="en-US" altLang="zh-TW" sz="2800" b="1" dirty="0" smtClean="0">
                <a:solidFill>
                  <a:srgbClr val="660066"/>
                </a:solidFill>
                <a:latin typeface="標楷體" pitchFamily="65" charset="-120"/>
                <a:ea typeface="標楷體" pitchFamily="65" charset="-120"/>
              </a:rPr>
            </a:br>
            <a:r>
              <a:rPr lang="zh-TW" altLang="en-US" sz="2800" b="1" dirty="0" smtClean="0">
                <a:solidFill>
                  <a:srgbClr val="660066"/>
                </a:solidFill>
                <a:latin typeface="標楷體" pitchFamily="65" charset="-120"/>
                <a:ea typeface="標楷體" pitchFamily="65" charset="-120"/>
              </a:rPr>
              <a:t>「</a:t>
            </a:r>
            <a:r>
              <a:rPr lang="zh-TW" altLang="en-US" sz="2800" b="1" dirty="0">
                <a:solidFill>
                  <a:srgbClr val="660066"/>
                </a:solidFill>
                <a:latin typeface="標楷體" pitchFamily="65" charset="-120"/>
                <a:ea typeface="標楷體" pitchFamily="65" charset="-120"/>
              </a:rPr>
              <a:t>實驗動物照護及使用委員會或小組設置及管理辦法」</a:t>
            </a:r>
          </a:p>
        </p:txBody>
      </p:sp>
      <p:sp>
        <p:nvSpPr>
          <p:cNvPr id="11"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p101</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文字方塊 1"/>
          <p:cNvSpPr txBox="1"/>
          <p:nvPr/>
        </p:nvSpPr>
        <p:spPr>
          <a:xfrm>
            <a:off x="8651103" y="2295737"/>
            <a:ext cx="415498" cy="369332"/>
          </a:xfrm>
          <a:prstGeom prst="rect">
            <a:avLst/>
          </a:prstGeom>
          <a:noFill/>
        </p:spPr>
        <p:txBody>
          <a:bodyPr wrap="none" rtlCol="0">
            <a:spAutoFit/>
          </a:bodyPr>
          <a:lstStyle/>
          <a:p>
            <a:r>
              <a:rPr lang="zh-TW" altLang="en-US" dirty="0" smtClean="0">
                <a:solidFill>
                  <a:srgbClr val="FF00FF"/>
                </a:solidFill>
              </a:rPr>
              <a:t>★</a:t>
            </a:r>
            <a:endParaRPr lang="zh-TW" altLang="en-US" dirty="0">
              <a:solidFill>
                <a:srgbClr val="FF00FF"/>
              </a:solidFill>
            </a:endParaRPr>
          </a:p>
        </p:txBody>
      </p:sp>
    </p:spTree>
    <p:extLst>
      <p:ext uri="{BB962C8B-B14F-4D97-AF65-F5344CB8AC3E}">
        <p14:creationId xmlns:p14="http://schemas.microsoft.com/office/powerpoint/2010/main" val="33105968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504" y="3387070"/>
            <a:ext cx="8229600" cy="1143000"/>
          </a:xfrm>
        </p:spPr>
        <p:txBody>
          <a:bodyPr>
            <a:normAutofit/>
          </a:bodyPr>
          <a:lstStyle/>
          <a:p>
            <a:r>
              <a:rPr lang="zh-TW" altLang="en-US" sz="3600" b="1" dirty="0" smtClean="0">
                <a:latin typeface="標楷體" pitchFamily="65" charset="-120"/>
                <a:ea typeface="標楷體" pitchFamily="65" charset="-120"/>
              </a:rPr>
              <a:t>國立嘉義大學 實驗動物舍</a:t>
            </a:r>
            <a:endParaRPr lang="zh-TW" altLang="en-US" sz="3600" dirty="0"/>
          </a:p>
        </p:txBody>
      </p:sp>
      <p:graphicFrame>
        <p:nvGraphicFramePr>
          <p:cNvPr id="6" name="表格 5"/>
          <p:cNvGraphicFramePr>
            <a:graphicFrameLocks noGrp="1"/>
          </p:cNvGraphicFramePr>
          <p:nvPr>
            <p:extLst>
              <p:ext uri="{D42A27DB-BD31-4B8C-83A1-F6EECF244321}">
                <p14:modId xmlns:p14="http://schemas.microsoft.com/office/powerpoint/2010/main" val="2015717752"/>
              </p:ext>
            </p:extLst>
          </p:nvPr>
        </p:nvGraphicFramePr>
        <p:xfrm>
          <a:off x="203208" y="1760964"/>
          <a:ext cx="8712968" cy="4836388"/>
        </p:xfrm>
        <a:graphic>
          <a:graphicData uri="http://schemas.openxmlformats.org/drawingml/2006/table">
            <a:tbl>
              <a:tblPr firstRow="1" bandRow="1">
                <a:tableStyleId>{5C22544A-7EE6-4342-B048-85BDC9FD1C3A}</a:tableStyleId>
              </a:tblPr>
              <a:tblGrid>
                <a:gridCol w="2952328"/>
                <a:gridCol w="1296144"/>
                <a:gridCol w="2160240"/>
                <a:gridCol w="2304256"/>
              </a:tblGrid>
              <a:tr h="558918">
                <a:tc>
                  <a:txBody>
                    <a:bodyPr/>
                    <a:lstStyle/>
                    <a:p>
                      <a:pPr algn="ctr"/>
                      <a:r>
                        <a:rPr lang="zh-TW" altLang="en-US" sz="2000" b="1" dirty="0">
                          <a:solidFill>
                            <a:schemeClr val="bg1"/>
                          </a:solidFill>
                          <a:latin typeface="Times New Roman" panose="02020603050405020304" pitchFamily="18" charset="0"/>
                          <a:ea typeface="標楷體" pitchFamily="65" charset="-120"/>
                          <a:cs typeface="Times New Roman" panose="02020603050405020304" pitchFamily="18" charset="0"/>
                        </a:rPr>
                        <a:t>實驗動物舍名稱</a:t>
                      </a:r>
                    </a:p>
                  </a:txBody>
                  <a:tcPr marL="9525" marR="9525" marT="9525" marB="9525" anchor="ctr"/>
                </a:tc>
                <a:tc>
                  <a:txBody>
                    <a:bodyPr/>
                    <a:lstStyle/>
                    <a:p>
                      <a:pPr algn="ctr"/>
                      <a:r>
                        <a:rPr lang="zh-TW" altLang="en-US" sz="2000" b="1" dirty="0">
                          <a:solidFill>
                            <a:schemeClr val="bg1"/>
                          </a:solidFill>
                          <a:latin typeface="Times New Roman" panose="02020603050405020304" pitchFamily="18" charset="0"/>
                          <a:ea typeface="標楷體" pitchFamily="65" charset="-120"/>
                          <a:cs typeface="Times New Roman" panose="02020603050405020304" pitchFamily="18" charset="0"/>
                        </a:rPr>
                        <a:t>動物舍類型</a:t>
                      </a:r>
                    </a:p>
                  </a:txBody>
                  <a:tcPr marL="9525" marR="9525" marT="9525" marB="9525" anchor="ctr"/>
                </a:tc>
                <a:tc>
                  <a:txBody>
                    <a:bodyPr/>
                    <a:lstStyle/>
                    <a:p>
                      <a:pPr algn="ctr"/>
                      <a:r>
                        <a:rPr lang="zh-TW" altLang="en-US" sz="2000" b="1" dirty="0">
                          <a:solidFill>
                            <a:schemeClr val="bg1"/>
                          </a:solidFill>
                          <a:latin typeface="Times New Roman" panose="02020603050405020304" pitchFamily="18" charset="0"/>
                          <a:ea typeface="標楷體" pitchFamily="65" charset="-120"/>
                          <a:cs typeface="Times New Roman" panose="02020603050405020304" pitchFamily="18" charset="0"/>
                        </a:rPr>
                        <a:t>實驗動物舍地點</a:t>
                      </a:r>
                    </a:p>
                  </a:txBody>
                  <a:tcPr marL="9525" marR="9525" marT="9525" marB="9525" anchor="ctr"/>
                </a:tc>
                <a:tc>
                  <a:txBody>
                    <a:bodyPr/>
                    <a:lstStyle/>
                    <a:p>
                      <a:pPr algn="ctr"/>
                      <a:r>
                        <a:rPr lang="zh-TW" altLang="en-US" sz="2000" b="1" dirty="0">
                          <a:solidFill>
                            <a:schemeClr val="bg1"/>
                          </a:solidFill>
                          <a:latin typeface="Times New Roman" panose="02020603050405020304" pitchFamily="18" charset="0"/>
                          <a:ea typeface="標楷體" pitchFamily="65" charset="-120"/>
                          <a:cs typeface="Times New Roman" panose="02020603050405020304" pitchFamily="18" charset="0"/>
                        </a:rPr>
                        <a:t>管理單位負責人</a:t>
                      </a:r>
                    </a:p>
                  </a:txBody>
                  <a:tcPr marL="9525" marR="9525" marT="9525" marB="9525" anchor="ctr"/>
                </a:tc>
              </a:tr>
              <a:tr h="967431">
                <a:tc>
                  <a:txBody>
                    <a:bodyPr/>
                    <a:lstStyle/>
                    <a:p>
                      <a:pPr algn="l"/>
                      <a:r>
                        <a:rPr 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A1</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 水</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生動物</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舍</a:t>
                      </a:r>
                      <a:endPar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endParaRPr>
                    </a:p>
                    <a:p>
                      <a:pPr algn="l"/>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       </a:t>
                      </a:r>
                      <a:r>
                        <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約</a:t>
                      </a:r>
                      <a:r>
                        <a:rPr lang="en-US" altLang="zh-TW" sz="2000" b="1" dirty="0">
                          <a:solidFill>
                            <a:schemeClr val="tx1"/>
                          </a:solidFill>
                          <a:latin typeface="Times New Roman" panose="02020603050405020304" pitchFamily="18" charset="0"/>
                          <a:ea typeface="標楷體" pitchFamily="65" charset="-120"/>
                          <a:cs typeface="Times New Roman" panose="02020603050405020304" pitchFamily="18" charset="0"/>
                        </a:rPr>
                        <a:t>100</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坪</a:t>
                      </a:r>
                      <a:r>
                        <a:rPr lang="en-US" altLang="zh-TW" sz="2000" b="1" dirty="0">
                          <a:solidFill>
                            <a:schemeClr val="tx1"/>
                          </a:solidFill>
                          <a:latin typeface="Times New Roman" panose="02020603050405020304" pitchFamily="18" charset="0"/>
                          <a:ea typeface="標楷體" pitchFamily="65" charset="-120"/>
                          <a:cs typeface="Times New Roman" panose="02020603050405020304" pitchFamily="18" charset="0"/>
                        </a:rPr>
                        <a:t>)</a:t>
                      </a:r>
                    </a:p>
                  </a:txBody>
                  <a:tcPr marL="9525" marR="9525" marT="9525" marB="9525" anchor="ctr"/>
                </a:tc>
                <a:tc>
                  <a:txBody>
                    <a:bodyPr/>
                    <a:lstStyle/>
                    <a:p>
                      <a:pPr algn="ct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水棲</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類</a:t>
                      </a:r>
                      <a:endPar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封閉型</a:t>
                      </a:r>
                    </a:p>
                  </a:txBody>
                  <a:tcPr marL="9525" marR="9525" marT="9525" marB="9525" anchor="ctr"/>
                </a:tc>
                <a:tc>
                  <a:txBody>
                    <a:bodyPr/>
                    <a:lstStyle/>
                    <a:p>
                      <a:pPr algn="ct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蘭潭校</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區</a:t>
                      </a:r>
                      <a:endPar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endParaRPr>
                    </a:p>
                    <a:p>
                      <a:pPr algn="ct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水</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生生物科學系</a:t>
                      </a:r>
                    </a:p>
                  </a:txBody>
                  <a:tcPr marL="9525" marR="9525" marT="9525" marB="9525" anchor="ctr"/>
                </a:tc>
                <a:tc>
                  <a:txBody>
                    <a:bodyPr/>
                    <a:lstStyle/>
                    <a:p>
                      <a:pPr algn="ct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生科院</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水生系</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
                      </a:r>
                      <a:b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br>
                      <a:r>
                        <a:rPr lang="zh-TW" altLang="en-US" sz="2000" b="1" dirty="0">
                          <a:solidFill>
                            <a:srgbClr val="C00000"/>
                          </a:solidFill>
                          <a:latin typeface="Times New Roman" panose="02020603050405020304" pitchFamily="18" charset="0"/>
                          <a:ea typeface="標楷體" pitchFamily="65" charset="-120"/>
                          <a:cs typeface="Times New Roman" panose="02020603050405020304" pitchFamily="18" charset="0"/>
                        </a:rPr>
                        <a:t>賴弘智</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老師</a:t>
                      </a:r>
                    </a:p>
                  </a:txBody>
                  <a:tcPr marL="9525" marR="9525" marT="9525" marB="9525" anchor="ctr"/>
                </a:tc>
              </a:tr>
              <a:tr h="1224136">
                <a:tc>
                  <a:txBody>
                    <a:bodyPr/>
                    <a:lstStyle/>
                    <a:p>
                      <a:pPr algn="l"/>
                      <a:r>
                        <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B1</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 </a:t>
                      </a:r>
                      <a:r>
                        <a:rPr lang="en-US" altLang="zh-TW" sz="2000" b="1" dirty="0" smtClean="0">
                          <a:solidFill>
                            <a:schemeClr val="bg1">
                              <a:lumMod val="50000"/>
                            </a:schemeClr>
                          </a:solidFill>
                          <a:latin typeface="Times New Roman" panose="02020603050405020304" pitchFamily="18" charset="0"/>
                          <a:ea typeface="標楷體" pitchFamily="65" charset="-120"/>
                          <a:cs typeface="Times New Roman" panose="02020603050405020304" pitchFamily="18" charset="0"/>
                        </a:rPr>
                        <a:t>(</a:t>
                      </a:r>
                      <a:r>
                        <a:rPr lang="zh-TW" altLang="en-US" sz="2000" b="1" dirty="0" smtClean="0">
                          <a:solidFill>
                            <a:schemeClr val="bg1">
                              <a:lumMod val="50000"/>
                            </a:schemeClr>
                          </a:solidFill>
                          <a:latin typeface="Times New Roman" panose="02020603050405020304" pitchFamily="18" charset="0"/>
                          <a:ea typeface="標楷體" pitchFamily="65" charset="-120"/>
                          <a:cs typeface="Times New Roman" panose="02020603050405020304" pitchFamily="18" charset="0"/>
                        </a:rPr>
                        <a:t>生技</a:t>
                      </a:r>
                      <a:r>
                        <a:rPr lang="zh-TW" altLang="en-US" sz="2000" b="1" dirty="0">
                          <a:solidFill>
                            <a:schemeClr val="bg1">
                              <a:lumMod val="50000"/>
                            </a:schemeClr>
                          </a:solidFill>
                          <a:latin typeface="Times New Roman" panose="02020603050405020304" pitchFamily="18" charset="0"/>
                          <a:ea typeface="標楷體" pitchFamily="65" charset="-120"/>
                          <a:cs typeface="Times New Roman" panose="02020603050405020304" pitchFamily="18" charset="0"/>
                        </a:rPr>
                        <a:t>健康</a:t>
                      </a:r>
                      <a:r>
                        <a:rPr lang="zh-TW" altLang="en-US" sz="2000" b="1" dirty="0" smtClean="0">
                          <a:solidFill>
                            <a:schemeClr val="bg1">
                              <a:lumMod val="50000"/>
                            </a:schemeClr>
                          </a:solidFill>
                          <a:latin typeface="Times New Roman" panose="02020603050405020304" pitchFamily="18" charset="0"/>
                          <a:ea typeface="標楷體" pitchFamily="65" charset="-120"/>
                          <a:cs typeface="Times New Roman" panose="02020603050405020304" pitchFamily="18" charset="0"/>
                        </a:rPr>
                        <a:t>館</a:t>
                      </a:r>
                      <a:r>
                        <a:rPr lang="en-US" altLang="zh-TW" sz="2000" b="1" dirty="0" smtClean="0">
                          <a:solidFill>
                            <a:schemeClr val="bg1">
                              <a:lumMod val="50000"/>
                            </a:schemeClr>
                          </a:solidFill>
                          <a:latin typeface="Times New Roman" panose="02020603050405020304" pitchFamily="18" charset="0"/>
                          <a:ea typeface="標楷體" pitchFamily="65" charset="-120"/>
                          <a:cs typeface="Times New Roman" panose="02020603050405020304" pitchFamily="18" charset="0"/>
                        </a:rPr>
                        <a:t>)</a:t>
                      </a:r>
                    </a:p>
                    <a:p>
                      <a:pPr algn="l"/>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     實驗動物舍</a:t>
                      </a:r>
                      <a:endPar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endParaRPr>
                    </a:p>
                    <a:p>
                      <a:pPr algn="l"/>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      </a:t>
                      </a:r>
                      <a:r>
                        <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約</a:t>
                      </a:r>
                      <a:r>
                        <a:rPr lang="en-US" altLang="zh-TW" sz="2000" b="1" dirty="0">
                          <a:solidFill>
                            <a:schemeClr val="tx1"/>
                          </a:solidFill>
                          <a:latin typeface="Times New Roman" panose="02020603050405020304" pitchFamily="18" charset="0"/>
                          <a:ea typeface="標楷體" pitchFamily="65" charset="-120"/>
                          <a:cs typeface="Times New Roman" panose="02020603050405020304" pitchFamily="18" charset="0"/>
                        </a:rPr>
                        <a:t>140</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坪</a:t>
                      </a:r>
                      <a:r>
                        <a:rPr lang="en-US" altLang="zh-TW" sz="2000" b="1" dirty="0">
                          <a:solidFill>
                            <a:schemeClr val="tx1"/>
                          </a:solidFill>
                          <a:latin typeface="Times New Roman" panose="02020603050405020304" pitchFamily="18" charset="0"/>
                          <a:ea typeface="標楷體" pitchFamily="65" charset="-120"/>
                          <a:cs typeface="Times New Roman" panose="02020603050405020304" pitchFamily="18" charset="0"/>
                        </a:rPr>
                        <a:t>)</a:t>
                      </a:r>
                    </a:p>
                  </a:txBody>
                  <a:tcPr marL="9525" marR="9525" marT="9525" marB="9525" anchor="ctr"/>
                </a:tc>
                <a:tc>
                  <a:txBody>
                    <a:bodyPr/>
                    <a:lstStyle/>
                    <a:p>
                      <a:pPr algn="ct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陸棲</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類</a:t>
                      </a:r>
                      <a:endPar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endParaRPr>
                    </a:p>
                    <a:p>
                      <a:pPr algn="ct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封閉</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型</a:t>
                      </a:r>
                    </a:p>
                  </a:txBody>
                  <a:tcPr marL="9525" marR="9525" marT="9525" marB="9525" anchor="ctr"/>
                </a:tc>
                <a:tc>
                  <a:txBody>
                    <a:bodyPr/>
                    <a:lstStyle/>
                    <a:p>
                      <a:pPr algn="ct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蘭潭校區</a:t>
                      </a:r>
                      <a:b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b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生技健康館</a:t>
                      </a:r>
                    </a:p>
                  </a:txBody>
                  <a:tcPr marL="9525" marR="9525" marT="9525" marB="9525" anchor="ctr"/>
                </a:tc>
                <a:tc>
                  <a:txBody>
                    <a:bodyPr/>
                    <a:lstStyle/>
                    <a:p>
                      <a:pPr algn="ct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生科院微藥系</a:t>
                      </a:r>
                      <a:b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br>
                      <a:r>
                        <a:rPr lang="zh-TW" altLang="en-US" sz="2000" b="1" dirty="0" smtClean="0">
                          <a:solidFill>
                            <a:srgbClr val="C00000"/>
                          </a:solidFill>
                          <a:latin typeface="Times New Roman" panose="02020603050405020304" pitchFamily="18" charset="0"/>
                          <a:ea typeface="標楷體" pitchFamily="65" charset="-120"/>
                          <a:cs typeface="Times New Roman" panose="02020603050405020304" pitchFamily="18" charset="0"/>
                        </a:rPr>
                        <a:t>黃襟錦</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老師</a:t>
                      </a:r>
                      <a:endPar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endParaRPr>
                    </a:p>
                  </a:txBody>
                  <a:tcPr marL="9525" marR="9525" marT="9525" marB="9525" anchor="ctr"/>
                </a:tc>
              </a:tr>
              <a:tr h="1224136">
                <a:tc>
                  <a:txBody>
                    <a:bodyPr/>
                    <a:lstStyle/>
                    <a:p>
                      <a:pPr algn="l"/>
                      <a:r>
                        <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B2</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 </a:t>
                      </a:r>
                      <a:r>
                        <a:rPr lang="en-US" altLang="zh-TW" sz="2000" b="1" dirty="0" smtClean="0">
                          <a:solidFill>
                            <a:schemeClr val="bg1">
                              <a:lumMod val="50000"/>
                            </a:schemeClr>
                          </a:solidFill>
                          <a:latin typeface="Times New Roman" panose="02020603050405020304" pitchFamily="18" charset="0"/>
                          <a:ea typeface="標楷體" pitchFamily="65" charset="-120"/>
                          <a:cs typeface="Times New Roman" panose="02020603050405020304" pitchFamily="18" charset="0"/>
                        </a:rPr>
                        <a:t>(</a:t>
                      </a:r>
                      <a:r>
                        <a:rPr lang="zh-TW" altLang="en-US" sz="2000" b="1" dirty="0" smtClean="0">
                          <a:solidFill>
                            <a:schemeClr val="bg1">
                              <a:lumMod val="50000"/>
                            </a:schemeClr>
                          </a:solidFill>
                          <a:latin typeface="Times New Roman" panose="02020603050405020304" pitchFamily="18" charset="0"/>
                          <a:ea typeface="標楷體" pitchFamily="65" charset="-120"/>
                          <a:cs typeface="Times New Roman" panose="02020603050405020304" pitchFamily="18" charset="0"/>
                        </a:rPr>
                        <a:t>生物</a:t>
                      </a:r>
                      <a:r>
                        <a:rPr lang="zh-TW" altLang="en-US" sz="2000" b="1" dirty="0">
                          <a:solidFill>
                            <a:schemeClr val="bg1">
                              <a:lumMod val="50000"/>
                            </a:schemeClr>
                          </a:solidFill>
                          <a:latin typeface="Times New Roman" panose="02020603050405020304" pitchFamily="18" charset="0"/>
                          <a:ea typeface="標楷體" pitchFamily="65" charset="-120"/>
                          <a:cs typeface="Times New Roman" panose="02020603050405020304" pitchFamily="18" charset="0"/>
                        </a:rPr>
                        <a:t>農業科技</a:t>
                      </a:r>
                      <a:r>
                        <a:rPr lang="zh-TW" altLang="en-US" sz="2000" b="1" dirty="0" smtClean="0">
                          <a:solidFill>
                            <a:schemeClr val="bg1">
                              <a:lumMod val="50000"/>
                            </a:schemeClr>
                          </a:solidFill>
                          <a:latin typeface="Times New Roman" panose="02020603050405020304" pitchFamily="18" charset="0"/>
                          <a:ea typeface="標楷體" pitchFamily="65" charset="-120"/>
                          <a:cs typeface="Times New Roman" panose="02020603050405020304" pitchFamily="18" charset="0"/>
                        </a:rPr>
                        <a:t>館</a:t>
                      </a:r>
                      <a:r>
                        <a:rPr lang="en-US" altLang="zh-TW" sz="2000" b="1" dirty="0" smtClean="0">
                          <a:solidFill>
                            <a:schemeClr val="bg1">
                              <a:lumMod val="50000"/>
                            </a:schemeClr>
                          </a:solidFill>
                          <a:latin typeface="Times New Roman" panose="02020603050405020304" pitchFamily="18" charset="0"/>
                          <a:ea typeface="標楷體" pitchFamily="65" charset="-120"/>
                          <a:cs typeface="Times New Roman" panose="02020603050405020304" pitchFamily="18" charset="0"/>
                        </a:rPr>
                        <a:t>)</a:t>
                      </a:r>
                    </a:p>
                    <a:p>
                      <a:pPr algn="l"/>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      實驗動物舍</a:t>
                      </a:r>
                      <a:endPar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endParaRPr>
                    </a:p>
                    <a:p>
                      <a:pPr algn="l"/>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        </a:t>
                      </a:r>
                      <a:r>
                        <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約</a:t>
                      </a:r>
                      <a:r>
                        <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26</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坪</a:t>
                      </a:r>
                      <a:r>
                        <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a:t>
                      </a:r>
                      <a:endParaRPr lang="en-US" altLang="zh-TW" sz="2000" b="1" dirty="0">
                        <a:solidFill>
                          <a:schemeClr val="tx1"/>
                        </a:solidFill>
                        <a:latin typeface="Times New Roman" panose="02020603050405020304" pitchFamily="18" charset="0"/>
                        <a:ea typeface="標楷體" pitchFamily="65" charset="-120"/>
                        <a:cs typeface="Times New Roman" panose="02020603050405020304" pitchFamily="18" charset="0"/>
                      </a:endParaRPr>
                    </a:p>
                  </a:txBody>
                  <a:tcPr marL="9525" marR="9525" marT="9525" marB="9525" anchor="ctr"/>
                </a:tc>
                <a:tc>
                  <a:txBody>
                    <a:bodyPr/>
                    <a:lstStyle/>
                    <a:p>
                      <a:pPr algn="ct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陸棲</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類</a:t>
                      </a:r>
                      <a:endPar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endParaRPr>
                    </a:p>
                    <a:p>
                      <a:pPr algn="ct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封閉</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型</a:t>
                      </a:r>
                    </a:p>
                  </a:txBody>
                  <a:tcPr marL="9525" marR="9525" marT="9525" marB="9525" anchor="ctr"/>
                </a:tc>
                <a:tc>
                  <a:txBody>
                    <a:bodyPr/>
                    <a:lstStyle/>
                    <a:p>
                      <a:pPr algn="ct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蘭潭校區</a:t>
                      </a:r>
                      <a:b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b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生物農業科技學系</a:t>
                      </a:r>
                    </a:p>
                  </a:txBody>
                  <a:tcPr marL="9525" marR="9525" marT="9525" marB="9525" anchor="ctr"/>
                </a:tc>
                <a:tc>
                  <a:txBody>
                    <a:bodyPr/>
                    <a:lstStyle/>
                    <a:p>
                      <a:pPr algn="ct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農學院</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生農系</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
                      </a:r>
                      <a:b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br>
                      <a:r>
                        <a:rPr lang="zh-TW" altLang="en-US" sz="2000" b="1" dirty="0">
                          <a:solidFill>
                            <a:srgbClr val="C00000"/>
                          </a:solidFill>
                          <a:latin typeface="Times New Roman" panose="02020603050405020304" pitchFamily="18" charset="0"/>
                          <a:ea typeface="標楷體" pitchFamily="65" charset="-120"/>
                          <a:cs typeface="Times New Roman" panose="02020603050405020304" pitchFamily="18" charset="0"/>
                        </a:rPr>
                        <a:t>吳希天</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老師</a:t>
                      </a:r>
                    </a:p>
                  </a:txBody>
                  <a:tcPr marL="9525" marR="9525" marT="9525" marB="9525" anchor="ctr"/>
                </a:tc>
              </a:tr>
              <a:tr h="861767">
                <a:tc>
                  <a:txBody>
                    <a:bodyPr/>
                    <a:lstStyle/>
                    <a:p>
                      <a:pPr algn="l"/>
                      <a:r>
                        <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C1</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 禽</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類動物舍</a:t>
                      </a:r>
                      <a:b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b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       </a:t>
                      </a:r>
                      <a:r>
                        <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約</a:t>
                      </a:r>
                      <a:r>
                        <a:rPr lang="en-US" altLang="zh-TW" sz="2000" b="1" dirty="0">
                          <a:solidFill>
                            <a:schemeClr val="tx1"/>
                          </a:solidFill>
                          <a:latin typeface="Times New Roman" panose="02020603050405020304" pitchFamily="18" charset="0"/>
                          <a:ea typeface="標楷體" pitchFamily="65" charset="-120"/>
                          <a:cs typeface="Times New Roman" panose="02020603050405020304" pitchFamily="18" charset="0"/>
                        </a:rPr>
                        <a:t>150</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坪</a:t>
                      </a:r>
                      <a:r>
                        <a:rPr lang="en-US" altLang="zh-TW" sz="2000" b="1" dirty="0">
                          <a:solidFill>
                            <a:schemeClr val="tx1"/>
                          </a:solidFill>
                          <a:latin typeface="Times New Roman" panose="02020603050405020304" pitchFamily="18" charset="0"/>
                          <a:ea typeface="標楷體" pitchFamily="65" charset="-120"/>
                          <a:cs typeface="Times New Roman" panose="02020603050405020304" pitchFamily="18" charset="0"/>
                        </a:rPr>
                        <a:t>)</a:t>
                      </a:r>
                    </a:p>
                  </a:txBody>
                  <a:tcPr marL="9525" marR="9525" marT="9525" marB="9525" anchor="ctr"/>
                </a:tc>
                <a:tc>
                  <a:txBody>
                    <a:bodyPr/>
                    <a:lstStyle/>
                    <a:p>
                      <a:pPr algn="ct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陸棲</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類</a:t>
                      </a:r>
                      <a:endPar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endParaRPr>
                    </a:p>
                    <a:p>
                      <a:pPr algn="ct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開放</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型</a:t>
                      </a:r>
                    </a:p>
                  </a:txBody>
                  <a:tcPr marL="9525" marR="9525" marT="9525" marB="9525" anchor="ctr"/>
                </a:tc>
                <a:tc>
                  <a:txBody>
                    <a:bodyPr/>
                    <a:lstStyle/>
                    <a:p>
                      <a:pPr algn="ct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蘭潭校區</a:t>
                      </a:r>
                      <a:b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b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動物科學系</a:t>
                      </a:r>
                    </a:p>
                  </a:txBody>
                  <a:tcPr marL="9525" marR="9525" marT="9525" marB="9525" anchor="ctr"/>
                </a:tc>
                <a:tc>
                  <a:txBody>
                    <a:bodyPr/>
                    <a:lstStyle/>
                    <a:p>
                      <a:pPr algn="ct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農學院</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動科系</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
                      </a:r>
                      <a:b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br>
                      <a:r>
                        <a:rPr lang="zh-TW" altLang="en-US" sz="2000" b="1" dirty="0">
                          <a:solidFill>
                            <a:srgbClr val="C00000"/>
                          </a:solidFill>
                          <a:latin typeface="Times New Roman" panose="02020603050405020304" pitchFamily="18" charset="0"/>
                          <a:ea typeface="標楷體" pitchFamily="65" charset="-120"/>
                          <a:cs typeface="Times New Roman" panose="02020603050405020304" pitchFamily="18" charset="0"/>
                        </a:rPr>
                        <a:t>趙清賢</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老師</a:t>
                      </a:r>
                    </a:p>
                  </a:txBody>
                  <a:tcPr marL="9525" marR="9525" marT="9525" marB="9525" anchor="ctr"/>
                </a:tc>
              </a:tr>
            </a:tbl>
          </a:graphicData>
        </a:graphic>
      </p:graphicFrame>
      <p:sp>
        <p:nvSpPr>
          <p:cNvPr id="1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p118</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標題 1"/>
          <p:cNvSpPr txBox="1">
            <a:spLocks/>
          </p:cNvSpPr>
          <p:nvPr/>
        </p:nvSpPr>
        <p:spPr>
          <a:xfrm>
            <a:off x="342190" y="404664"/>
            <a:ext cx="8445624"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600" b="1" dirty="0" smtClean="0">
                <a:solidFill>
                  <a:srgbClr val="0033CC"/>
                </a:solidFill>
                <a:latin typeface="Times New Roman" panose="02020603050405020304" pitchFamily="18" charset="0"/>
                <a:ea typeface="標楷體" pitchFamily="65" charset="-120"/>
                <a:cs typeface="Times New Roman" panose="02020603050405020304" pitchFamily="18" charset="0"/>
              </a:rPr>
              <a:t>校</a:t>
            </a:r>
            <a:r>
              <a:rPr lang="zh-TW" altLang="en-US" sz="3600" b="1" dirty="0">
                <a:solidFill>
                  <a:srgbClr val="0033CC"/>
                </a:solidFill>
                <a:latin typeface="Times New Roman" panose="02020603050405020304" pitchFamily="18" charset="0"/>
                <a:ea typeface="標楷體" pitchFamily="65" charset="-120"/>
                <a:cs typeface="Times New Roman" panose="02020603050405020304" pitchFamily="18" charset="0"/>
              </a:rPr>
              <a:t>內監督合格之實驗動物舍</a:t>
            </a:r>
            <a:r>
              <a:rPr lang="zh-TW" altLang="en-US" sz="3600" b="1" dirty="0" smtClean="0">
                <a:solidFill>
                  <a:srgbClr val="0033CC"/>
                </a:solidFill>
                <a:latin typeface="Times New Roman" panose="02020603050405020304" pitchFamily="18" charset="0"/>
                <a:ea typeface="標楷體" pitchFamily="65" charset="-120"/>
                <a:cs typeface="Times New Roman" panose="02020603050405020304" pitchFamily="18" charset="0"/>
              </a:rPr>
              <a:t>簡介</a:t>
            </a:r>
            <a:endParaRPr lang="zh-TW" altLang="en-US" sz="3600" b="1" dirty="0">
              <a:solidFill>
                <a:srgbClr val="0033CC"/>
              </a:solidFill>
              <a:latin typeface="Times New Roman" panose="02020603050405020304" pitchFamily="18" charset="0"/>
              <a:ea typeface="標楷體" pitchFamily="65" charset="-120"/>
              <a:cs typeface="Times New Roman" panose="02020603050405020304" pitchFamily="18" charset="0"/>
            </a:endParaRPr>
          </a:p>
        </p:txBody>
      </p:sp>
      <p:sp>
        <p:nvSpPr>
          <p:cNvPr id="20" name="內容版面配置區 2"/>
          <p:cNvSpPr>
            <a:spLocks noGrp="1"/>
          </p:cNvSpPr>
          <p:nvPr>
            <p:ph idx="1"/>
          </p:nvPr>
        </p:nvSpPr>
        <p:spPr>
          <a:xfrm>
            <a:off x="107504" y="1052736"/>
            <a:ext cx="8568952" cy="534536"/>
          </a:xfrm>
        </p:spPr>
        <p:txBody>
          <a:bodyPr>
            <a:noAutofit/>
          </a:bodyPr>
          <a:lstStyle/>
          <a:p>
            <a:pPr>
              <a:lnSpc>
                <a:spcPts val="2800"/>
              </a:lnSpc>
              <a:spcBef>
                <a:spcPts val="600"/>
              </a:spcBef>
            </a:pPr>
            <a:r>
              <a:rPr lang="zh-TW" altLang="en-US" sz="2400" b="1" dirty="0" smtClean="0">
                <a:latin typeface="Times New Roman" panose="02020603050405020304" pitchFamily="18" charset="0"/>
                <a:ea typeface="標楷體"/>
                <a:cs typeface="Times New Roman" panose="02020603050405020304" pitchFamily="18" charset="0"/>
              </a:rPr>
              <a:t>簡介、功能、管理及</a:t>
            </a:r>
            <a:r>
              <a:rPr lang="en-US" altLang="zh-TW" sz="2400" b="1" dirty="0" smtClean="0">
                <a:latin typeface="Times New Roman" panose="02020603050405020304" pitchFamily="18" charset="0"/>
                <a:ea typeface="標楷體"/>
                <a:cs typeface="Times New Roman" panose="02020603050405020304" pitchFamily="18" charset="0"/>
              </a:rPr>
              <a:t>SOP</a:t>
            </a:r>
            <a:r>
              <a:rPr lang="zh-TW" altLang="en-US" sz="2400" b="1" dirty="0" smtClean="0">
                <a:latin typeface="Times New Roman" panose="02020603050405020304" pitchFamily="18" charset="0"/>
                <a:ea typeface="標楷體"/>
                <a:cs typeface="Times New Roman" panose="02020603050405020304" pitchFamily="18" charset="0"/>
              </a:rPr>
              <a:t>請參見</a:t>
            </a:r>
            <a:r>
              <a:rPr lang="zh-TW" altLang="en-US" sz="2400" b="1" dirty="0" smtClean="0">
                <a:solidFill>
                  <a:srgbClr val="993300"/>
                </a:solidFill>
                <a:latin typeface="Times New Roman" panose="02020603050405020304" pitchFamily="18" charset="0"/>
                <a:ea typeface="標楷體"/>
                <a:cs typeface="Times New Roman" panose="02020603050405020304" pitchFamily="18" charset="0"/>
              </a:rPr>
              <a:t>「講義」第</a:t>
            </a:r>
            <a:r>
              <a:rPr lang="en-US" altLang="zh-TW" sz="2400" b="1" dirty="0" smtClean="0">
                <a:solidFill>
                  <a:srgbClr val="993300"/>
                </a:solidFill>
                <a:latin typeface="Times New Roman" panose="02020603050405020304" pitchFamily="18" charset="0"/>
                <a:ea typeface="標楷體"/>
                <a:cs typeface="Times New Roman" panose="02020603050405020304" pitchFamily="18" charset="0"/>
              </a:rPr>
              <a:t>118~123</a:t>
            </a:r>
            <a:r>
              <a:rPr lang="zh-TW" altLang="en-US" sz="2400" b="1" dirty="0" smtClean="0">
                <a:solidFill>
                  <a:srgbClr val="993300"/>
                </a:solidFill>
                <a:latin typeface="Times New Roman" panose="02020603050405020304" pitchFamily="18" charset="0"/>
                <a:ea typeface="標楷體"/>
                <a:cs typeface="Times New Roman" panose="02020603050405020304" pitchFamily="18" charset="0"/>
              </a:rPr>
              <a:t>頁</a:t>
            </a:r>
            <a:endParaRPr lang="en-US" altLang="zh-TW" sz="2400" b="1" dirty="0">
              <a:solidFill>
                <a:srgbClr val="993300"/>
              </a:solidFill>
              <a:latin typeface="Times New Roman" panose="02020603050405020304" pitchFamily="18" charset="0"/>
              <a:ea typeface="標楷體"/>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343848" y="116632"/>
            <a:ext cx="8445624" cy="792088"/>
          </a:xfrm>
        </p:spPr>
        <p:txBody>
          <a:bodyPr>
            <a:normAutofit/>
          </a:bodyPr>
          <a:lstStyle/>
          <a:p>
            <a:r>
              <a:rPr lang="zh-TW" altLang="en-US" sz="3600" b="1" dirty="0" smtClean="0">
                <a:solidFill>
                  <a:srgbClr val="0033CC"/>
                </a:solidFill>
                <a:latin typeface="標楷體" pitchFamily="65" charset="-120"/>
                <a:ea typeface="標楷體" pitchFamily="65" charset="-120"/>
              </a:rPr>
              <a:t>實驗</a:t>
            </a:r>
            <a:r>
              <a:rPr lang="zh-TW" altLang="en-US" sz="3600" b="1" dirty="0">
                <a:solidFill>
                  <a:srgbClr val="0033CC"/>
                </a:solidFill>
                <a:latin typeface="標楷體" pitchFamily="65" charset="-120"/>
                <a:ea typeface="標楷體" pitchFamily="65" charset="-120"/>
              </a:rPr>
              <a:t>動物之申請</a:t>
            </a:r>
          </a:p>
        </p:txBody>
      </p:sp>
      <p:sp>
        <p:nvSpPr>
          <p:cNvPr id="7"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p122</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標題 1"/>
          <p:cNvSpPr txBox="1">
            <a:spLocks/>
          </p:cNvSpPr>
          <p:nvPr/>
        </p:nvSpPr>
        <p:spPr>
          <a:xfrm>
            <a:off x="346855" y="764704"/>
            <a:ext cx="8445624" cy="792088"/>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600" b="1" dirty="0" smtClean="0">
                <a:solidFill>
                  <a:srgbClr val="008000"/>
                </a:solidFill>
                <a:latin typeface="標楷體" pitchFamily="65" charset="-120"/>
                <a:ea typeface="標楷體" pitchFamily="65" charset="-120"/>
              </a:rPr>
              <a:t>動物</a:t>
            </a:r>
            <a:r>
              <a:rPr lang="zh-TW" altLang="en-US" sz="3600" b="1" dirty="0">
                <a:solidFill>
                  <a:srgbClr val="008000"/>
                </a:solidFill>
                <a:latin typeface="標楷體" pitchFamily="65" charset="-120"/>
                <a:ea typeface="標楷體" pitchFamily="65" charset="-120"/>
              </a:rPr>
              <a:t>實驗（變更）申請與年度監督標準操作程序</a:t>
            </a:r>
          </a:p>
        </p:txBody>
      </p:sp>
      <p:sp>
        <p:nvSpPr>
          <p:cNvPr id="13" name="內容版面配置區 2"/>
          <p:cNvSpPr>
            <a:spLocks noGrp="1"/>
          </p:cNvSpPr>
          <p:nvPr>
            <p:ph idx="1"/>
          </p:nvPr>
        </p:nvSpPr>
        <p:spPr>
          <a:xfrm>
            <a:off x="107504" y="1484784"/>
            <a:ext cx="9036496" cy="4968552"/>
          </a:xfrm>
        </p:spPr>
        <p:txBody>
          <a:bodyPr>
            <a:noAutofit/>
          </a:bodyPr>
          <a:lstStyle/>
          <a:p>
            <a:pPr>
              <a:lnSpc>
                <a:spcPts val="2800"/>
              </a:lnSpc>
              <a:spcBef>
                <a:spcPts val="1200"/>
              </a:spcBef>
            </a:pPr>
            <a:r>
              <a:rPr lang="zh-TW" altLang="en-US" sz="2100" b="1" dirty="0">
                <a:solidFill>
                  <a:srgbClr val="993300"/>
                </a:solidFill>
                <a:latin typeface="Times New Roman" panose="02020603050405020304" pitchFamily="18" charset="0"/>
                <a:ea typeface="標楷體"/>
                <a:cs typeface="Times New Roman" panose="02020603050405020304" pitchFamily="18" charset="0"/>
              </a:rPr>
              <a:t>本委員會</a:t>
            </a:r>
            <a:r>
              <a:rPr lang="zh-TW" altLang="en-US" sz="2100" b="1" dirty="0" smtClean="0">
                <a:solidFill>
                  <a:srgbClr val="993300"/>
                </a:solidFill>
                <a:latin typeface="Times New Roman" panose="02020603050405020304" pitchFamily="18" charset="0"/>
                <a:ea typeface="標楷體"/>
                <a:cs typeface="Times New Roman" panose="02020603050405020304" pitchFamily="18" charset="0"/>
              </a:rPr>
              <a:t>網頁 → </a:t>
            </a:r>
            <a:r>
              <a:rPr lang="en-US" altLang="zh-TW" sz="2100" b="1" dirty="0" smtClean="0">
                <a:solidFill>
                  <a:srgbClr val="993300"/>
                </a:solidFill>
                <a:latin typeface="Times New Roman" panose="02020603050405020304" pitchFamily="18" charset="0"/>
                <a:ea typeface="標楷體"/>
                <a:cs typeface="Times New Roman" panose="02020603050405020304" pitchFamily="18" charset="0"/>
              </a:rPr>
              <a:t>SOP</a:t>
            </a:r>
            <a:r>
              <a:rPr lang="zh-TW" altLang="en-US" sz="2100" b="1" dirty="0" smtClean="0">
                <a:solidFill>
                  <a:srgbClr val="993300"/>
                </a:solidFill>
                <a:latin typeface="Times New Roman" panose="02020603050405020304" pitchFamily="18" charset="0"/>
                <a:ea typeface="標楷體"/>
                <a:cs typeface="Times New Roman" panose="02020603050405020304" pitchFamily="18" charset="0"/>
              </a:rPr>
              <a:t>手冊（</a:t>
            </a:r>
            <a:r>
              <a:rPr lang="zh-TW" altLang="en-US" sz="2100" b="1" dirty="0">
                <a:solidFill>
                  <a:srgbClr val="993300"/>
                </a:solidFill>
                <a:latin typeface="Times New Roman" panose="02020603050405020304" pitchFamily="18" charset="0"/>
                <a:ea typeface="標楷體"/>
                <a:cs typeface="Times New Roman" panose="02020603050405020304" pitchFamily="18" charset="0"/>
              </a:rPr>
              <a:t>只會放</a:t>
            </a:r>
            <a:r>
              <a:rPr lang="en-US" altLang="zh-TW" sz="2100" b="1" dirty="0">
                <a:solidFill>
                  <a:srgbClr val="993300"/>
                </a:solidFill>
                <a:latin typeface="Times New Roman" panose="02020603050405020304" pitchFamily="18" charset="0"/>
                <a:ea typeface="標楷體"/>
                <a:cs typeface="Times New Roman" panose="02020603050405020304" pitchFamily="18" charset="0"/>
              </a:rPr>
              <a:t>1</a:t>
            </a:r>
            <a:r>
              <a:rPr lang="zh-TW" altLang="en-US" sz="2100" b="1" dirty="0">
                <a:solidFill>
                  <a:srgbClr val="993300"/>
                </a:solidFill>
                <a:latin typeface="Times New Roman" panose="02020603050405020304" pitchFamily="18" charset="0"/>
                <a:ea typeface="標楷體"/>
                <a:cs typeface="Times New Roman" panose="02020603050405020304" pitchFamily="18" charset="0"/>
              </a:rPr>
              <a:t>個最新</a:t>
            </a:r>
            <a:r>
              <a:rPr lang="zh-TW" altLang="en-US" sz="2100" b="1" dirty="0" smtClean="0">
                <a:solidFill>
                  <a:srgbClr val="993300"/>
                </a:solidFill>
                <a:latin typeface="Times New Roman" panose="02020603050405020304" pitchFamily="18" charset="0"/>
                <a:ea typeface="標楷體"/>
                <a:cs typeface="Times New Roman" panose="02020603050405020304" pitchFamily="18" charset="0"/>
              </a:rPr>
              <a:t>檔，檔名末註明核可日期）</a:t>
            </a:r>
            <a:endParaRPr lang="en-US" altLang="zh-TW" sz="2100" b="1" dirty="0" smtClean="0">
              <a:solidFill>
                <a:srgbClr val="993300"/>
              </a:solidFill>
              <a:latin typeface="Times New Roman" panose="02020603050405020304" pitchFamily="18" charset="0"/>
              <a:ea typeface="標楷體"/>
              <a:cs typeface="Times New Roman" panose="02020603050405020304" pitchFamily="18" charset="0"/>
            </a:endParaRPr>
          </a:p>
          <a:p>
            <a:pPr marL="0" indent="0">
              <a:lnSpc>
                <a:spcPts val="2800"/>
              </a:lnSpc>
              <a:spcBef>
                <a:spcPts val="1200"/>
              </a:spcBef>
              <a:buNone/>
            </a:pPr>
            <a:r>
              <a:rPr lang="zh-TW" altLang="en-US" sz="2100" b="1" dirty="0" smtClean="0">
                <a:solidFill>
                  <a:srgbClr val="993300"/>
                </a:solidFill>
                <a:latin typeface="Times New Roman" panose="02020603050405020304" pitchFamily="18" charset="0"/>
                <a:ea typeface="標楷體"/>
                <a:cs typeface="Times New Roman" panose="02020603050405020304" pitchFamily="18" charset="0"/>
              </a:rPr>
              <a:t>     → 動物</a:t>
            </a:r>
            <a:r>
              <a:rPr lang="zh-TW" altLang="en-US" sz="2100" b="1" dirty="0">
                <a:solidFill>
                  <a:srgbClr val="993300"/>
                </a:solidFill>
                <a:latin typeface="Times New Roman" panose="02020603050405020304" pitchFamily="18" charset="0"/>
                <a:ea typeface="標楷體"/>
                <a:cs typeface="Times New Roman" panose="02020603050405020304" pitchFamily="18" charset="0"/>
              </a:rPr>
              <a:t>實驗申請及監督相關</a:t>
            </a:r>
            <a:r>
              <a:rPr lang="en-US" altLang="zh-TW" sz="2100" b="1" dirty="0">
                <a:solidFill>
                  <a:srgbClr val="993300"/>
                </a:solidFill>
                <a:latin typeface="Times New Roman" panose="02020603050405020304" pitchFamily="18" charset="0"/>
                <a:ea typeface="標楷體"/>
                <a:cs typeface="Times New Roman" panose="02020603050405020304" pitchFamily="18" charset="0"/>
              </a:rPr>
              <a:t>SOP</a:t>
            </a:r>
            <a:r>
              <a:rPr lang="zh-TW" altLang="en-US" sz="2100" b="1" dirty="0">
                <a:solidFill>
                  <a:srgbClr val="993300"/>
                </a:solidFill>
                <a:latin typeface="Times New Roman" panose="02020603050405020304" pitchFamily="18" charset="0"/>
                <a:ea typeface="標楷體"/>
                <a:cs typeface="Times New Roman" panose="02020603050405020304" pitchFamily="18" charset="0"/>
              </a:rPr>
              <a:t>（申請人用</a:t>
            </a:r>
            <a:r>
              <a:rPr lang="zh-TW" altLang="en-US" sz="2100" b="1" dirty="0" smtClean="0">
                <a:solidFill>
                  <a:srgbClr val="993300"/>
                </a:solidFill>
                <a:latin typeface="Times New Roman" panose="02020603050405020304" pitchFamily="18" charset="0"/>
                <a:ea typeface="標楷體"/>
                <a:cs typeface="Times New Roman" panose="02020603050405020304" pitchFamily="18" charset="0"/>
              </a:rPr>
              <a:t>）</a:t>
            </a:r>
            <a:r>
              <a:rPr lang="zh-TW" altLang="en-US" sz="2100" b="1" dirty="0">
                <a:solidFill>
                  <a:srgbClr val="993300"/>
                </a:solidFill>
                <a:latin typeface="Times New Roman" panose="02020603050405020304" pitchFamily="18" charset="0"/>
                <a:ea typeface="標楷體"/>
                <a:cs typeface="Times New Roman" panose="02020603050405020304" pitchFamily="18" charset="0"/>
              </a:rPr>
              <a:t>→ </a:t>
            </a:r>
            <a:r>
              <a:rPr lang="en-US" altLang="zh-TW" sz="2100" b="1" dirty="0" smtClean="0">
                <a:solidFill>
                  <a:srgbClr val="993300"/>
                </a:solidFill>
                <a:latin typeface="Times New Roman" panose="02020603050405020304" pitchFamily="18" charset="0"/>
                <a:ea typeface="標楷體"/>
                <a:cs typeface="Times New Roman" panose="02020603050405020304" pitchFamily="18" charset="0"/>
              </a:rPr>
              <a:t>RAR</a:t>
            </a:r>
          </a:p>
          <a:p>
            <a:pPr lvl="1">
              <a:lnSpc>
                <a:spcPts val="2800"/>
              </a:lnSpc>
              <a:spcBef>
                <a:spcPts val="1200"/>
              </a:spcBef>
              <a:buFont typeface="Wingdings" panose="05000000000000000000" pitchFamily="2" charset="2"/>
              <a:buChar char="p"/>
            </a:pPr>
            <a:r>
              <a:rPr lang="en-US" altLang="zh-TW" sz="2000" b="1" dirty="0" smtClean="0">
                <a:latin typeface="Times New Roman" panose="02020603050405020304" pitchFamily="18" charset="0"/>
                <a:ea typeface="標楷體"/>
                <a:cs typeface="Times New Roman" panose="02020603050405020304" pitchFamily="18" charset="0"/>
              </a:rPr>
              <a:t>SOP</a:t>
            </a:r>
            <a:r>
              <a:rPr lang="zh-TW" altLang="en-US" sz="2000" b="1" dirty="0">
                <a:latin typeface="Times New Roman" panose="02020603050405020304" pitchFamily="18" charset="0"/>
                <a:ea typeface="標楷體"/>
                <a:cs typeface="Times New Roman" panose="02020603050405020304" pitchFamily="18" charset="0"/>
              </a:rPr>
              <a:t>編號 </a:t>
            </a:r>
            <a:r>
              <a:rPr lang="en-US" altLang="zh-TW" sz="2000" b="1" dirty="0">
                <a:latin typeface="Times New Roman" panose="02020603050405020304" pitchFamily="18" charset="0"/>
                <a:ea typeface="標楷體"/>
                <a:cs typeface="Times New Roman" panose="02020603050405020304" pitchFamily="18" charset="0"/>
              </a:rPr>
              <a:t>M-002</a:t>
            </a:r>
            <a:r>
              <a:rPr lang="zh-TW" altLang="en-US" sz="2000" b="1" dirty="0">
                <a:latin typeface="Times New Roman" panose="02020603050405020304" pitchFamily="18" charset="0"/>
                <a:ea typeface="標楷體"/>
                <a:cs typeface="Times New Roman" panose="02020603050405020304" pitchFamily="18" charset="0"/>
              </a:rPr>
              <a:t>至</a:t>
            </a:r>
            <a:r>
              <a:rPr lang="en-US" altLang="zh-TW" sz="2000" b="1" dirty="0">
                <a:latin typeface="Times New Roman" panose="02020603050405020304" pitchFamily="18" charset="0"/>
                <a:ea typeface="標楷體"/>
                <a:cs typeface="Times New Roman" panose="02020603050405020304" pitchFamily="18" charset="0"/>
              </a:rPr>
              <a:t>003 </a:t>
            </a:r>
            <a:r>
              <a:rPr lang="zh-TW" altLang="en-US" sz="2000" b="1" dirty="0">
                <a:latin typeface="Times New Roman" panose="02020603050405020304" pitchFamily="18" charset="0"/>
                <a:ea typeface="標楷體"/>
                <a:cs typeface="Times New Roman" panose="02020603050405020304" pitchFamily="18" charset="0"/>
              </a:rPr>
              <a:t>動物實驗（變更）申請與年度監督</a:t>
            </a:r>
            <a:r>
              <a:rPr lang="en-US" altLang="zh-TW" sz="2000" b="1" dirty="0" smtClean="0">
                <a:latin typeface="Times New Roman" panose="02020603050405020304" pitchFamily="18" charset="0"/>
                <a:ea typeface="標楷體"/>
                <a:cs typeface="Times New Roman" panose="02020603050405020304" pitchFamily="18" charset="0"/>
              </a:rPr>
              <a:t>SOP</a:t>
            </a:r>
            <a:r>
              <a:rPr lang="zh-TW" altLang="en-US" sz="2000" b="1" dirty="0" smtClean="0">
                <a:latin typeface="Times New Roman" panose="02020603050405020304" pitchFamily="18" charset="0"/>
                <a:ea typeface="標楷體"/>
                <a:cs typeface="Times New Roman" panose="02020603050405020304" pitchFamily="18" charset="0"/>
              </a:rPr>
              <a:t>：</a:t>
            </a:r>
            <a:r>
              <a:rPr lang="zh-TW" altLang="en-US" sz="2100" b="1" dirty="0">
                <a:latin typeface="Times New Roman" panose="02020603050405020304" pitchFamily="18" charset="0"/>
                <a:ea typeface="標楷體"/>
                <a:cs typeface="Times New Roman" panose="02020603050405020304" pitchFamily="18" charset="0"/>
              </a:rPr>
              <a:t>有</a:t>
            </a:r>
            <a:r>
              <a:rPr lang="zh-TW" altLang="en-US" sz="2100" b="1" dirty="0">
                <a:solidFill>
                  <a:srgbClr val="FF0000"/>
                </a:solidFill>
                <a:latin typeface="Times New Roman" panose="02020603050405020304" pitchFamily="18" charset="0"/>
                <a:ea typeface="標楷體"/>
                <a:cs typeface="Times New Roman" panose="02020603050405020304" pitchFamily="18" charset="0"/>
              </a:rPr>
              <a:t>整合</a:t>
            </a:r>
            <a:r>
              <a:rPr lang="zh-TW" altLang="en-US" sz="2100" b="1" dirty="0">
                <a:latin typeface="Times New Roman" panose="02020603050405020304" pitchFamily="18" charset="0"/>
                <a:ea typeface="標楷體"/>
                <a:cs typeface="Times New Roman" panose="02020603050405020304" pitchFamily="18" charset="0"/>
              </a:rPr>
              <a:t>文件及申請表</a:t>
            </a:r>
            <a:r>
              <a:rPr lang="zh-TW" altLang="en-US" sz="2100" b="1" dirty="0">
                <a:solidFill>
                  <a:srgbClr val="FF0000"/>
                </a:solidFill>
                <a:latin typeface="Times New Roman" panose="02020603050405020304" pitchFamily="18" charset="0"/>
                <a:ea typeface="標楷體"/>
                <a:cs typeface="Times New Roman" panose="02020603050405020304" pitchFamily="18" charset="0"/>
              </a:rPr>
              <a:t>個別</a:t>
            </a:r>
            <a:r>
              <a:rPr lang="zh-TW" altLang="en-US" sz="2100" b="1" dirty="0">
                <a:latin typeface="Times New Roman" panose="02020603050405020304" pitchFamily="18" charset="0"/>
                <a:ea typeface="標楷體"/>
                <a:cs typeface="Times New Roman" panose="02020603050405020304" pitchFamily="18" charset="0"/>
              </a:rPr>
              <a:t>文件</a:t>
            </a:r>
            <a:r>
              <a:rPr lang="zh-TW" altLang="en-US" sz="2100" b="1" dirty="0" smtClean="0">
                <a:latin typeface="Times New Roman" panose="02020603050405020304" pitchFamily="18" charset="0"/>
                <a:ea typeface="標楷體"/>
                <a:cs typeface="Times New Roman" panose="02020603050405020304" pitchFamily="18" charset="0"/>
              </a:rPr>
              <a:t>檔</a:t>
            </a:r>
            <a:endParaRPr lang="en-US" altLang="zh-TW" sz="2100" b="1" dirty="0">
              <a:latin typeface="Times New Roman" panose="02020603050405020304" pitchFamily="18" charset="0"/>
              <a:ea typeface="標楷體"/>
              <a:cs typeface="Times New Roman" panose="02020603050405020304" pitchFamily="18" charset="0"/>
            </a:endParaRPr>
          </a:p>
          <a:p>
            <a:pPr lvl="1">
              <a:lnSpc>
                <a:spcPts val="2800"/>
              </a:lnSpc>
              <a:spcBef>
                <a:spcPts val="1200"/>
              </a:spcBef>
              <a:buFont typeface="Wingdings" panose="05000000000000000000" pitchFamily="2" charset="2"/>
              <a:buChar char="p"/>
            </a:pPr>
            <a:r>
              <a:rPr lang="en-US" altLang="zh-TW" sz="2100" b="1" dirty="0">
                <a:latin typeface="Times New Roman" panose="02020603050405020304" pitchFamily="18" charset="0"/>
                <a:ea typeface="標楷體"/>
                <a:cs typeface="Times New Roman" panose="02020603050405020304" pitchFamily="18" charset="0"/>
              </a:rPr>
              <a:t>SOP</a:t>
            </a:r>
            <a:r>
              <a:rPr lang="zh-TW" altLang="en-US" sz="2100" b="1" dirty="0">
                <a:latin typeface="Times New Roman" panose="02020603050405020304" pitchFamily="18" charset="0"/>
                <a:ea typeface="標楷體"/>
                <a:cs typeface="Times New Roman" panose="02020603050405020304" pitchFamily="18" charset="0"/>
              </a:rPr>
              <a:t>編號 </a:t>
            </a:r>
            <a:r>
              <a:rPr lang="en-US" altLang="zh-TW" sz="2100" b="1" dirty="0">
                <a:latin typeface="Times New Roman" panose="02020603050405020304" pitchFamily="18" charset="0"/>
                <a:ea typeface="標楷體"/>
                <a:cs typeface="Times New Roman" panose="02020603050405020304" pitchFamily="18" charset="0"/>
              </a:rPr>
              <a:t>M-002-T02 </a:t>
            </a:r>
            <a:r>
              <a:rPr lang="zh-TW" altLang="en-US" sz="2100" b="1" dirty="0">
                <a:latin typeface="Times New Roman" panose="02020603050405020304" pitchFamily="18" charset="0"/>
                <a:ea typeface="標楷體"/>
                <a:cs typeface="Times New Roman" panose="02020603050405020304" pitchFamily="18" charset="0"/>
              </a:rPr>
              <a:t>動物實驗登錄</a:t>
            </a:r>
            <a:r>
              <a:rPr lang="zh-TW" altLang="en-US" sz="2100" b="1" dirty="0" smtClean="0">
                <a:latin typeface="Times New Roman" panose="02020603050405020304" pitchFamily="18" charset="0"/>
                <a:ea typeface="標楷體"/>
                <a:cs typeface="Times New Roman" panose="02020603050405020304" pitchFamily="18" charset="0"/>
              </a:rPr>
              <a:t>表</a:t>
            </a:r>
            <a:endParaRPr lang="en-US" altLang="zh-TW" sz="2100" b="1" dirty="0" smtClean="0">
              <a:latin typeface="Times New Roman" panose="02020603050405020304" pitchFamily="18" charset="0"/>
              <a:ea typeface="標楷體"/>
              <a:cs typeface="Times New Roman" panose="02020603050405020304" pitchFamily="18" charset="0"/>
            </a:endParaRPr>
          </a:p>
          <a:p>
            <a:pPr lvl="1">
              <a:lnSpc>
                <a:spcPts val="2800"/>
              </a:lnSpc>
              <a:spcBef>
                <a:spcPts val="1200"/>
              </a:spcBef>
              <a:buFont typeface="Wingdings" panose="05000000000000000000" pitchFamily="2" charset="2"/>
              <a:buChar char="p"/>
            </a:pPr>
            <a:r>
              <a:rPr lang="en-US" altLang="zh-TW" sz="2100" b="1" dirty="0">
                <a:latin typeface="Times New Roman" panose="02020603050405020304" pitchFamily="18" charset="0"/>
                <a:ea typeface="標楷體"/>
                <a:cs typeface="Times New Roman" panose="02020603050405020304" pitchFamily="18" charset="0"/>
              </a:rPr>
              <a:t>SOP</a:t>
            </a:r>
            <a:r>
              <a:rPr lang="zh-TW" altLang="en-US" sz="2100" b="1" dirty="0">
                <a:latin typeface="Times New Roman" panose="02020603050405020304" pitchFamily="18" charset="0"/>
                <a:ea typeface="標楷體"/>
                <a:cs typeface="Times New Roman" panose="02020603050405020304" pitchFamily="18" charset="0"/>
              </a:rPr>
              <a:t>編號 </a:t>
            </a:r>
            <a:r>
              <a:rPr lang="en-US" altLang="zh-TW" sz="2100" b="1" dirty="0">
                <a:latin typeface="Times New Roman" panose="02020603050405020304" pitchFamily="18" charset="0"/>
                <a:ea typeface="標楷體"/>
                <a:cs typeface="Times New Roman" panose="02020603050405020304" pitchFamily="18" charset="0"/>
              </a:rPr>
              <a:t>M-003-T01</a:t>
            </a:r>
            <a:r>
              <a:rPr lang="zh-TW" altLang="en-US" sz="2100" b="1" dirty="0">
                <a:latin typeface="Times New Roman" panose="02020603050405020304" pitchFamily="18" charset="0"/>
                <a:ea typeface="標楷體"/>
                <a:cs typeface="Times New Roman" panose="02020603050405020304" pitchFamily="18" charset="0"/>
              </a:rPr>
              <a:t>至</a:t>
            </a:r>
            <a:r>
              <a:rPr lang="en-US" altLang="zh-TW" sz="2100" b="1" dirty="0">
                <a:latin typeface="Times New Roman" panose="02020603050405020304" pitchFamily="18" charset="0"/>
                <a:ea typeface="標楷體"/>
                <a:cs typeface="Times New Roman" panose="02020603050405020304" pitchFamily="18" charset="0"/>
              </a:rPr>
              <a:t>02 </a:t>
            </a:r>
            <a:r>
              <a:rPr lang="zh-TW" altLang="en-US" sz="2100" b="1" dirty="0">
                <a:latin typeface="Times New Roman" panose="02020603050405020304" pitchFamily="18" charset="0"/>
                <a:ea typeface="標楷體"/>
                <a:cs typeface="Times New Roman" panose="02020603050405020304" pitchFamily="18" charset="0"/>
              </a:rPr>
              <a:t>動物舍內部查核及回覆表 </a:t>
            </a:r>
            <a:endParaRPr lang="en-US" altLang="zh-TW" sz="2100" b="1" dirty="0" smtClean="0">
              <a:latin typeface="Times New Roman" panose="02020603050405020304" pitchFamily="18" charset="0"/>
              <a:ea typeface="標楷體"/>
              <a:cs typeface="Times New Roman" panose="02020603050405020304" pitchFamily="18" charset="0"/>
            </a:endParaRPr>
          </a:p>
          <a:p>
            <a:pPr lvl="1">
              <a:lnSpc>
                <a:spcPts val="2800"/>
              </a:lnSpc>
              <a:spcBef>
                <a:spcPts val="1200"/>
              </a:spcBef>
              <a:buFont typeface="Wingdings" panose="05000000000000000000" pitchFamily="2" charset="2"/>
              <a:buChar char="p"/>
            </a:pPr>
            <a:r>
              <a:rPr lang="zh-TW" altLang="en-US" sz="2100" b="1" dirty="0">
                <a:latin typeface="Times New Roman" panose="02020603050405020304" pitchFamily="18" charset="0"/>
                <a:ea typeface="標楷體"/>
                <a:cs typeface="Times New Roman" panose="02020603050405020304" pitchFamily="18" charset="0"/>
              </a:rPr>
              <a:t>嚙齒類動物舍</a:t>
            </a:r>
            <a:r>
              <a:rPr lang="en-US" altLang="zh-TW" sz="2100" b="1" dirty="0">
                <a:latin typeface="Times New Roman" panose="02020603050405020304" pitchFamily="18" charset="0"/>
                <a:ea typeface="標楷體"/>
                <a:cs typeface="Times New Roman" panose="02020603050405020304" pitchFamily="18" charset="0"/>
              </a:rPr>
              <a:t>SOP</a:t>
            </a:r>
            <a:r>
              <a:rPr lang="zh-TW" altLang="en-US" sz="2100" b="1" dirty="0">
                <a:latin typeface="Times New Roman" panose="02020603050405020304" pitchFamily="18" charset="0"/>
                <a:ea typeface="標楷體"/>
                <a:cs typeface="Times New Roman" panose="02020603050405020304" pitchFamily="18" charset="0"/>
              </a:rPr>
              <a:t>範本（申請人動物飼養於本校其他動物舍用） </a:t>
            </a:r>
            <a:endParaRPr lang="en-US" altLang="zh-TW" sz="2100" b="1" dirty="0" smtClean="0">
              <a:latin typeface="Times New Roman" panose="02020603050405020304" pitchFamily="18" charset="0"/>
              <a:ea typeface="標楷體"/>
              <a:cs typeface="Times New Roman" panose="02020603050405020304" pitchFamily="18" charset="0"/>
            </a:endParaRPr>
          </a:p>
          <a:p>
            <a:pPr lvl="1">
              <a:lnSpc>
                <a:spcPts val="2800"/>
              </a:lnSpc>
              <a:spcBef>
                <a:spcPts val="1200"/>
              </a:spcBef>
              <a:buFont typeface="Wingdings" panose="05000000000000000000" pitchFamily="2" charset="2"/>
              <a:buChar char="p"/>
            </a:pPr>
            <a:r>
              <a:rPr lang="zh-TW" altLang="en-US" sz="2100" b="1" dirty="0">
                <a:latin typeface="Times New Roman" panose="02020603050405020304" pitchFamily="18" charset="0"/>
                <a:ea typeface="標楷體"/>
                <a:cs typeface="Times New Roman" panose="02020603050405020304" pitchFamily="18" charset="0"/>
              </a:rPr>
              <a:t>水生動物舍</a:t>
            </a:r>
            <a:r>
              <a:rPr lang="en-US" altLang="zh-TW" sz="2100" b="1" dirty="0">
                <a:latin typeface="Times New Roman" panose="02020603050405020304" pitchFamily="18" charset="0"/>
                <a:ea typeface="標楷體"/>
                <a:cs typeface="Times New Roman" panose="02020603050405020304" pitchFamily="18" charset="0"/>
              </a:rPr>
              <a:t>SOP</a:t>
            </a:r>
            <a:r>
              <a:rPr lang="zh-TW" altLang="en-US" sz="2100" b="1" dirty="0">
                <a:latin typeface="Times New Roman" panose="02020603050405020304" pitchFamily="18" charset="0"/>
                <a:ea typeface="標楷體"/>
                <a:cs typeface="Times New Roman" panose="02020603050405020304" pitchFamily="18" charset="0"/>
              </a:rPr>
              <a:t>範本（申請人動物飼養於本校其他動物舍用</a:t>
            </a:r>
            <a:r>
              <a:rPr lang="zh-TW" altLang="en-US" sz="2100" b="1" dirty="0" smtClean="0">
                <a:latin typeface="Times New Roman" panose="02020603050405020304" pitchFamily="18" charset="0"/>
                <a:ea typeface="標楷體"/>
                <a:cs typeface="Times New Roman" panose="02020603050405020304" pitchFamily="18" charset="0"/>
              </a:rPr>
              <a:t>）</a:t>
            </a:r>
            <a:endParaRPr lang="en-US" altLang="zh-TW" sz="2100" b="1" dirty="0" smtClean="0">
              <a:latin typeface="Times New Roman" panose="02020603050405020304" pitchFamily="18" charset="0"/>
              <a:ea typeface="標楷體"/>
              <a:cs typeface="Times New Roman" panose="02020603050405020304" pitchFamily="18" charset="0"/>
            </a:endParaRPr>
          </a:p>
          <a:p>
            <a:pPr lvl="1">
              <a:lnSpc>
                <a:spcPts val="2800"/>
              </a:lnSpc>
              <a:spcBef>
                <a:spcPts val="1200"/>
              </a:spcBef>
              <a:buFont typeface="Wingdings" panose="05000000000000000000" pitchFamily="2" charset="2"/>
              <a:buChar char="p"/>
            </a:pPr>
            <a:r>
              <a:rPr lang="zh-TW" altLang="en-US" sz="2100" b="1" dirty="0">
                <a:latin typeface="Times New Roman" panose="02020603050405020304" pitchFamily="18" charset="0"/>
                <a:ea typeface="標楷體"/>
                <a:cs typeface="Times New Roman" panose="02020603050405020304" pitchFamily="18" charset="0"/>
              </a:rPr>
              <a:t>禽類動物舍</a:t>
            </a:r>
            <a:r>
              <a:rPr lang="en-US" altLang="zh-TW" sz="2100" b="1" dirty="0">
                <a:latin typeface="Times New Roman" panose="02020603050405020304" pitchFamily="18" charset="0"/>
                <a:ea typeface="標楷體"/>
                <a:cs typeface="Times New Roman" panose="02020603050405020304" pitchFamily="18" charset="0"/>
              </a:rPr>
              <a:t>SOP</a:t>
            </a:r>
            <a:r>
              <a:rPr lang="zh-TW" altLang="en-US" sz="2100" b="1" dirty="0">
                <a:latin typeface="Times New Roman" panose="02020603050405020304" pitchFamily="18" charset="0"/>
                <a:ea typeface="標楷體"/>
                <a:cs typeface="Times New Roman" panose="02020603050405020304" pitchFamily="18" charset="0"/>
              </a:rPr>
              <a:t>範本（申請人動物飼養於本校其他動物舍</a:t>
            </a:r>
            <a:r>
              <a:rPr lang="zh-TW" altLang="en-US" sz="2100" b="1" dirty="0" smtClean="0">
                <a:latin typeface="Times New Roman" panose="02020603050405020304" pitchFamily="18" charset="0"/>
                <a:ea typeface="標楷體"/>
                <a:cs typeface="Times New Roman" panose="02020603050405020304" pitchFamily="18" charset="0"/>
              </a:rPr>
              <a:t>用）</a:t>
            </a:r>
            <a:endParaRPr lang="en-US" altLang="zh-TW" sz="2100" b="1" dirty="0" smtClean="0">
              <a:latin typeface="Times New Roman" panose="02020603050405020304" pitchFamily="18" charset="0"/>
              <a:ea typeface="標楷體"/>
              <a:cs typeface="Times New Roman" panose="02020603050405020304" pitchFamily="18" charset="0"/>
            </a:endParaRPr>
          </a:p>
          <a:p>
            <a:pPr marL="457200" lvl="1" indent="0">
              <a:lnSpc>
                <a:spcPts val="2800"/>
              </a:lnSpc>
              <a:spcBef>
                <a:spcPts val="1200"/>
              </a:spcBef>
              <a:buNone/>
            </a:pPr>
            <a:endParaRPr lang="en-US" altLang="zh-TW" sz="2100" b="1" dirty="0">
              <a:solidFill>
                <a:srgbClr val="993300"/>
              </a:solidFill>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7584899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p124</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標題 1"/>
          <p:cNvSpPr txBox="1">
            <a:spLocks/>
          </p:cNvSpPr>
          <p:nvPr/>
        </p:nvSpPr>
        <p:spPr>
          <a:xfrm>
            <a:off x="346855" y="836712"/>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a:t>
            </a:r>
            <a:r>
              <a:rPr lang="zh-TW" altLang="en-US" sz="3200" b="1" dirty="0" smtClean="0">
                <a:solidFill>
                  <a:srgbClr val="008000"/>
                </a:solidFill>
                <a:latin typeface="標楷體" pitchFamily="65" charset="-120"/>
                <a:ea typeface="標楷體" pitchFamily="65" charset="-120"/>
              </a:rPr>
              <a:t>申請</a:t>
            </a:r>
            <a:r>
              <a:rPr lang="en-US" altLang="zh-TW" sz="3200" b="1" dirty="0" smtClean="0">
                <a:solidFill>
                  <a:srgbClr val="008000"/>
                </a:solidFill>
                <a:latin typeface="Times New Roman" panose="02020603050405020304" pitchFamily="18" charset="0"/>
                <a:ea typeface="標楷體" pitchFamily="65" charset="-120"/>
                <a:cs typeface="Times New Roman" panose="02020603050405020304" pitchFamily="18" charset="0"/>
              </a:rPr>
              <a:t>SOP</a:t>
            </a:r>
            <a:r>
              <a:rPr lang="zh-TW" altLang="en-US" sz="3200" b="1" dirty="0" smtClean="0">
                <a:solidFill>
                  <a:srgbClr val="008000"/>
                </a:solidFill>
                <a:latin typeface="標楷體" pitchFamily="65" charset="-120"/>
                <a:ea typeface="標楷體" pitchFamily="65" charset="-120"/>
              </a:rPr>
              <a:t>流程圖</a:t>
            </a:r>
            <a:endParaRPr lang="zh-TW" altLang="en-US" sz="3200" b="1" dirty="0">
              <a:solidFill>
                <a:srgbClr val="008000"/>
              </a:solidFill>
              <a:latin typeface="標楷體" pitchFamily="65" charset="-120"/>
              <a:ea typeface="標楷體" pitchFamily="65" charset="-12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150" t="11185" r="8526" b="42896"/>
          <a:stretch/>
        </p:blipFill>
        <p:spPr bwMode="auto">
          <a:xfrm>
            <a:off x="179512" y="1700808"/>
            <a:ext cx="8444183"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投影片編號版面配置區 2"/>
          <p:cNvSpPr txBox="1">
            <a:spLocks/>
          </p:cNvSpPr>
          <p:nvPr/>
        </p:nvSpPr>
        <p:spPr>
          <a:xfrm>
            <a:off x="7010400" y="980728"/>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p127</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rPr>
              <a:t>年度監督</a:t>
            </a:r>
            <a:r>
              <a:rPr lang="en-US" altLang="zh-TW" sz="3200" b="1" dirty="0">
                <a:solidFill>
                  <a:srgbClr val="008000"/>
                </a:solidFill>
                <a:latin typeface="Times New Roman" panose="02020603050405020304" pitchFamily="18" charset="0"/>
                <a:ea typeface="標楷體" pitchFamily="65" charset="-120"/>
                <a:cs typeface="Times New Roman" panose="02020603050405020304" pitchFamily="18" charset="0"/>
              </a:rPr>
              <a:t>SOP</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29763487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p127</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3610" t="20800" r="9707" b="13193"/>
          <a:stretch/>
        </p:blipFill>
        <p:spPr bwMode="auto">
          <a:xfrm>
            <a:off x="287524" y="620688"/>
            <a:ext cx="8568952" cy="5900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標題 1"/>
          <p:cNvSpPr txBox="1">
            <a:spLocks/>
          </p:cNvSpPr>
          <p:nvPr/>
        </p:nvSpPr>
        <p:spPr>
          <a:xfrm>
            <a:off x="287524" y="28803"/>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a:t>
            </a:r>
            <a:r>
              <a:rPr lang="zh-TW" altLang="en-US" sz="3200" b="1" dirty="0" smtClean="0">
                <a:solidFill>
                  <a:srgbClr val="008000"/>
                </a:solidFill>
                <a:latin typeface="標楷體" pitchFamily="65" charset="-120"/>
                <a:ea typeface="標楷體" pitchFamily="65" charset="-120"/>
              </a:rPr>
              <a:t>申請</a:t>
            </a:r>
            <a:r>
              <a:rPr lang="en-US" altLang="zh-TW" sz="3200" b="1" dirty="0" smtClean="0">
                <a:solidFill>
                  <a:srgbClr val="008000"/>
                </a:solidFill>
                <a:latin typeface="Times New Roman" panose="02020603050405020304" pitchFamily="18" charset="0"/>
                <a:ea typeface="標楷體" pitchFamily="65" charset="-120"/>
                <a:cs typeface="Times New Roman" panose="02020603050405020304" pitchFamily="18" charset="0"/>
              </a:rPr>
              <a:t>SOP</a:t>
            </a:r>
            <a:r>
              <a:rPr lang="zh-TW" altLang="en-US" sz="3200" b="1" dirty="0" smtClean="0">
                <a:solidFill>
                  <a:srgbClr val="008000"/>
                </a:solidFill>
                <a:latin typeface="標楷體" pitchFamily="65" charset="-120"/>
                <a:ea typeface="標楷體" pitchFamily="65" charset="-120"/>
              </a:rPr>
              <a:t>流程圖</a:t>
            </a:r>
            <a:endParaRPr lang="zh-TW" altLang="en-US" sz="3200" b="1" dirty="0">
              <a:solidFill>
                <a:srgbClr val="008000"/>
              </a:solidFill>
              <a:latin typeface="標楷體" pitchFamily="65" charset="-120"/>
              <a:ea typeface="標楷體" pitchFamily="65" charset="-120"/>
            </a:endParaRPr>
          </a:p>
        </p:txBody>
      </p:sp>
    </p:spTree>
    <p:extLst>
      <p:ext uri="{BB962C8B-B14F-4D97-AF65-F5344CB8AC3E}">
        <p14:creationId xmlns:p14="http://schemas.microsoft.com/office/powerpoint/2010/main" val="15160193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p127</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806" t="51507" r="9134" b="14485"/>
          <a:stretch/>
        </p:blipFill>
        <p:spPr bwMode="auto">
          <a:xfrm>
            <a:off x="323528" y="986610"/>
            <a:ext cx="8264202"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標題 1"/>
          <p:cNvSpPr txBox="1">
            <a:spLocks/>
          </p:cNvSpPr>
          <p:nvPr/>
        </p:nvSpPr>
        <p:spPr>
          <a:xfrm>
            <a:off x="364704" y="260648"/>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a:t>
            </a:r>
            <a:r>
              <a:rPr lang="zh-TW" altLang="en-US" sz="3200" b="1" dirty="0" smtClean="0">
                <a:solidFill>
                  <a:srgbClr val="008000"/>
                </a:solidFill>
                <a:latin typeface="標楷體" pitchFamily="65" charset="-120"/>
                <a:ea typeface="標楷體" pitchFamily="65" charset="-120"/>
              </a:rPr>
              <a:t>申請</a:t>
            </a:r>
            <a:r>
              <a:rPr lang="en-US" altLang="zh-TW" sz="3200" b="1" dirty="0" smtClean="0">
                <a:solidFill>
                  <a:srgbClr val="008000"/>
                </a:solidFill>
                <a:latin typeface="Times New Roman" panose="02020603050405020304" pitchFamily="18" charset="0"/>
                <a:ea typeface="標楷體" pitchFamily="65" charset="-120"/>
                <a:cs typeface="Times New Roman" panose="02020603050405020304" pitchFamily="18" charset="0"/>
              </a:rPr>
              <a:t>SOP</a:t>
            </a:r>
            <a:r>
              <a:rPr lang="zh-TW" altLang="en-US" sz="3200" b="1" dirty="0" smtClean="0">
                <a:solidFill>
                  <a:srgbClr val="008000"/>
                </a:solidFill>
                <a:latin typeface="標楷體" pitchFamily="65" charset="-120"/>
                <a:ea typeface="標楷體" pitchFamily="65" charset="-120"/>
              </a:rPr>
              <a:t>流程圖</a:t>
            </a:r>
            <a:endParaRPr lang="zh-TW" altLang="en-US" sz="3200" b="1" dirty="0">
              <a:solidFill>
                <a:srgbClr val="008000"/>
              </a:solidFill>
              <a:latin typeface="標楷體" pitchFamily="65" charset="-120"/>
              <a:ea typeface="標楷體" pitchFamily="65" charset="-120"/>
            </a:endParaRPr>
          </a:p>
        </p:txBody>
      </p:sp>
    </p:spTree>
    <p:extLst>
      <p:ext uri="{BB962C8B-B14F-4D97-AF65-F5344CB8AC3E}">
        <p14:creationId xmlns:p14="http://schemas.microsoft.com/office/powerpoint/2010/main" val="8614877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p128</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0396" t="18646" r="10166" b="9606"/>
          <a:stretch/>
        </p:blipFill>
        <p:spPr bwMode="auto">
          <a:xfrm>
            <a:off x="211622" y="396632"/>
            <a:ext cx="8720755" cy="630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標題 1"/>
          <p:cNvSpPr txBox="1">
            <a:spLocks/>
          </p:cNvSpPr>
          <p:nvPr/>
        </p:nvSpPr>
        <p:spPr>
          <a:xfrm>
            <a:off x="107504" y="133063"/>
            <a:ext cx="489654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動物實驗申請表</a:t>
            </a:r>
          </a:p>
        </p:txBody>
      </p:sp>
    </p:spTree>
    <p:extLst>
      <p:ext uri="{BB962C8B-B14F-4D97-AF65-F5344CB8AC3E}">
        <p14:creationId xmlns:p14="http://schemas.microsoft.com/office/powerpoint/2010/main" val="36533563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p128</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標題 1"/>
          <p:cNvSpPr txBox="1">
            <a:spLocks/>
          </p:cNvSpPr>
          <p:nvPr/>
        </p:nvSpPr>
        <p:spPr>
          <a:xfrm>
            <a:off x="107504" y="133063"/>
            <a:ext cx="489654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動物實驗申請表</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280" t="22090" r="10166" b="30413"/>
          <a:stretch/>
        </p:blipFill>
        <p:spPr bwMode="auto">
          <a:xfrm>
            <a:off x="275342" y="836712"/>
            <a:ext cx="8593316"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396" t="12046" r="10396" b="66143"/>
          <a:stretch/>
        </p:blipFill>
        <p:spPr bwMode="auto">
          <a:xfrm>
            <a:off x="323528" y="4941584"/>
            <a:ext cx="8496944" cy="1871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48266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p129</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標題 1"/>
          <p:cNvSpPr txBox="1">
            <a:spLocks/>
          </p:cNvSpPr>
          <p:nvPr/>
        </p:nvSpPr>
        <p:spPr>
          <a:xfrm>
            <a:off x="107504" y="133063"/>
            <a:ext cx="489654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動物實驗申請表</a:t>
            </a:r>
          </a:p>
        </p:txBody>
      </p:sp>
      <p:pic>
        <p:nvPicPr>
          <p:cNvPr id="8198"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1085" t="26251" r="11429" b="10612"/>
          <a:stretch/>
        </p:blipFill>
        <p:spPr bwMode="auto">
          <a:xfrm>
            <a:off x="92900" y="836712"/>
            <a:ext cx="8947814"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4001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43" t="16350" r="5230" b="21980"/>
          <a:stretch/>
        </p:blipFill>
        <p:spPr bwMode="auto">
          <a:xfrm>
            <a:off x="395536" y="1268760"/>
            <a:ext cx="8352928" cy="45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251520" y="709127"/>
            <a:ext cx="8712968" cy="451406"/>
          </a:xfrm>
          <a:prstGeom prst="rect">
            <a:avLst/>
          </a:prstGeom>
          <a:solidFill>
            <a:schemeClr val="accent2">
              <a:lumMod val="20000"/>
              <a:lumOff val="80000"/>
            </a:schemeClr>
          </a:solidFill>
          <a:ln>
            <a:solidFill>
              <a:srgbClr val="FF00FF"/>
            </a:solidFill>
          </a:ln>
        </p:spPr>
        <p:txBody>
          <a:bodyPr wrap="square" rtlCol="0">
            <a:spAutoFit/>
          </a:bodyPr>
          <a:lstStyle/>
          <a:p>
            <a:pPr>
              <a:lnSpc>
                <a:spcPts val="2800"/>
              </a:lnSpc>
            </a:pP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動物實驗登錄表（參考「附件</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、農委會公告之填報監督報告之選填項目講義</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p162</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331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63" t="88385" r="42768" b="6950"/>
          <a:stretch/>
        </p:blipFill>
        <p:spPr bwMode="auto">
          <a:xfrm>
            <a:off x="276355" y="6143397"/>
            <a:ext cx="8663298" cy="597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文字方塊 6"/>
          <p:cNvSpPr txBox="1"/>
          <p:nvPr/>
        </p:nvSpPr>
        <p:spPr>
          <a:xfrm>
            <a:off x="83568" y="5917694"/>
            <a:ext cx="3337203" cy="451406"/>
          </a:xfrm>
          <a:prstGeom prst="rect">
            <a:avLst/>
          </a:prstGeom>
          <a:solidFill>
            <a:schemeClr val="accent2">
              <a:lumMod val="20000"/>
              <a:lumOff val="80000"/>
            </a:schemeClr>
          </a:solidFill>
          <a:ln>
            <a:solidFill>
              <a:srgbClr val="FF00FF"/>
            </a:solidFill>
          </a:ln>
        </p:spPr>
        <p:txBody>
          <a:bodyPr wrap="square" rtlCol="0">
            <a:spAutoFit/>
          </a:bodyPr>
          <a:lstStyle/>
          <a:p>
            <a:pPr>
              <a:lnSpc>
                <a:spcPts val="2800"/>
              </a:lnSpc>
            </a:pP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動物實驗登錄表（含以下資料）</a:t>
            </a:r>
            <a:endParaRPr lang="zh-TW"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標題 1"/>
          <p:cNvSpPr txBox="1">
            <a:spLocks/>
          </p:cNvSpPr>
          <p:nvPr/>
        </p:nvSpPr>
        <p:spPr>
          <a:xfrm>
            <a:off x="107504" y="133063"/>
            <a:ext cx="489654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動物實驗登錄表</a:t>
            </a:r>
          </a:p>
        </p:txBody>
      </p:sp>
    </p:spTree>
    <p:extLst>
      <p:ext uri="{BB962C8B-B14F-4D97-AF65-F5344CB8AC3E}">
        <p14:creationId xmlns:p14="http://schemas.microsoft.com/office/powerpoint/2010/main" val="11993740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107504" y="133063"/>
            <a:ext cx="489654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動物實驗登錄表</a:t>
            </a:r>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736"/>
          <a:stretch/>
        </p:blipFill>
        <p:spPr bwMode="auto">
          <a:xfrm>
            <a:off x="107504" y="709127"/>
            <a:ext cx="8136904" cy="6071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向下箭號 1"/>
          <p:cNvSpPr/>
          <p:nvPr/>
        </p:nvSpPr>
        <p:spPr>
          <a:xfrm>
            <a:off x="6228184" y="6021288"/>
            <a:ext cx="21602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41102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2603144354"/>
              </p:ext>
            </p:extLst>
          </p:nvPr>
        </p:nvGraphicFramePr>
        <p:xfrm>
          <a:off x="179512" y="1196752"/>
          <a:ext cx="8640961" cy="5715000"/>
        </p:xfrm>
        <a:graphic>
          <a:graphicData uri="http://schemas.openxmlformats.org/drawingml/2006/table">
            <a:tbl>
              <a:tblPr firstRow="1" firstCol="1" bandRow="1">
                <a:tableStyleId>{5C22544A-7EE6-4342-B048-85BDC9FD1C3A}</a:tableStyleId>
              </a:tblPr>
              <a:tblGrid>
                <a:gridCol w="936104"/>
                <a:gridCol w="7704857"/>
              </a:tblGrid>
              <a:tr h="393800">
                <a:tc>
                  <a:txBody>
                    <a:bodyPr/>
                    <a:lstStyle/>
                    <a:p>
                      <a:pPr>
                        <a:lnSpc>
                          <a:spcPts val="3000"/>
                        </a:lnSpc>
                        <a:spcBef>
                          <a:spcPts val="0"/>
                        </a:spcBef>
                        <a:spcAft>
                          <a:spcPts val="0"/>
                        </a:spcAft>
                      </a:pPr>
                      <a:r>
                        <a:rPr 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第</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四</a:t>
                      </a:r>
                      <a:r>
                        <a:rPr 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條</a:t>
                      </a:r>
                      <a:endPar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000"/>
                        </a:lnSpc>
                        <a:spcBef>
                          <a:spcPts val="0"/>
                        </a:spcBef>
                        <a:spcAft>
                          <a:spcPts val="0"/>
                        </a:spcAft>
                      </a:pP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照護委員會</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審核</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該機構之</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動物科學應用</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時，應由利用實驗動物進行科學應用者</a:t>
                      </a:r>
                      <a:r>
                        <a:rPr lang="zh-TW" altLang="en-US" sz="2000" b="1" u="sng"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事先</a:t>
                      </a:r>
                      <a:r>
                        <a:rPr lang="zh-TW" altLang="en-US" sz="2000" b="1"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提出申請</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，申請內容包括計畫名稱、計畫主持人、實驗動物種類、品種、數量、實驗設計、執行期限、負責進行動物實驗之相關人員名冊、</a:t>
                      </a:r>
                      <a:r>
                        <a:rPr lang="zh-TW" altLang="en-US" sz="2000" b="1"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依</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本法第十五條第一項規定所</a:t>
                      </a:r>
                      <a:r>
                        <a:rPr lang="zh-TW" altLang="en-US" sz="2000" b="1"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進行之替代、減量及精緻化之評估說明</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等資料，經照護委員會或小組審議</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核可，</a:t>
                      </a:r>
                      <a:r>
                        <a:rPr lang="zh-TW" altLang="en-US" sz="2000" b="1" u="sng"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始得進行</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；經核可之內容變更時，亦同</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83355">
                <a:tc>
                  <a:txBody>
                    <a:bodyPr/>
                    <a:lstStyle/>
                    <a:p>
                      <a:pPr>
                        <a:lnSpc>
                          <a:spcPts val="3000"/>
                        </a:lnSpc>
                        <a:spcBef>
                          <a:spcPts val="0"/>
                        </a:spcBef>
                        <a:spcAft>
                          <a:spcPts val="0"/>
                        </a:spcAft>
                      </a:pPr>
                      <a:r>
                        <a:rPr lang="zh-TW"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第</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五</a:t>
                      </a:r>
                      <a:r>
                        <a:rPr lang="zh-TW"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條</a:t>
                      </a:r>
                      <a:endParaRPr lang="zh-TW" sz="2000" b="1"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000"/>
                        </a:lnSpc>
                        <a:spcBef>
                          <a:spcPts val="0"/>
                        </a:spcBef>
                        <a:spcAft>
                          <a:spcPts val="0"/>
                        </a:spcAft>
                      </a:pP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照護委員會或小組發現該機構進行動物科學應用者</a:t>
                      </a:r>
                      <a:r>
                        <a:rPr lang="zh-TW" altLang="en-US" sz="2000" b="1"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違反</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本辦法相關規定，或未依前條核可內容辦理時，</a:t>
                      </a:r>
                      <a:r>
                        <a:rPr lang="zh-TW" altLang="en-US" sz="2000" b="1" dirty="0" smtClean="0">
                          <a:solidFill>
                            <a:srgbClr val="FF00FF"/>
                          </a:solidFill>
                          <a:effectLst/>
                          <a:latin typeface="Times New Roman" panose="02020603050405020304" pitchFamily="18" charset="0"/>
                          <a:ea typeface="標楷體" panose="03000509000000000000" pitchFamily="65" charset="-120"/>
                          <a:cs typeface="Times New Roman" panose="02020603050405020304" pitchFamily="18" charset="0"/>
                        </a:rPr>
                        <a:t>應勸導改善</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經勸導仍未改善者</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smtClean="0">
                          <a:solidFill>
                            <a:srgbClr val="FF00FF"/>
                          </a:solidFill>
                          <a:effectLst/>
                          <a:latin typeface="Times New Roman" panose="02020603050405020304" pitchFamily="18" charset="0"/>
                          <a:ea typeface="標楷體" panose="03000509000000000000" pitchFamily="65" charset="-120"/>
                          <a:cs typeface="Times New Roman" panose="02020603050405020304" pitchFamily="18" charset="0"/>
                        </a:rPr>
                        <a:t>得終止其使用實驗動物</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情節重大者應通報所屬直轄市或縣（市）主管機關依本法及相關規定處理，並副知中央主管機關</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83355">
                <a:tc>
                  <a:txBody>
                    <a:bodyPr/>
                    <a:lstStyle/>
                    <a:p>
                      <a:pPr>
                        <a:lnSpc>
                          <a:spcPts val="3000"/>
                        </a:lnSpc>
                        <a:spcBef>
                          <a:spcPts val="0"/>
                        </a:spcBef>
                        <a:spcAft>
                          <a:spcPts val="0"/>
                        </a:spcAft>
                      </a:pP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第六條</a:t>
                      </a:r>
                      <a:endParaRPr lang="zh-TW" sz="2000" b="1"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000"/>
                        </a:lnSpc>
                        <a:spcBef>
                          <a:spcPts val="0"/>
                        </a:spcBef>
                        <a:spcAft>
                          <a:spcPts val="0"/>
                        </a:spcAft>
                      </a:pPr>
                      <a:r>
                        <a:rPr lang="en-US" altLang="zh-TW"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照護委員會</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未執行第三條第一項各款所定任務之一者</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，依本法第二十四條規定，</a:t>
                      </a:r>
                      <a:r>
                        <a:rPr lang="zh-TW" altLang="en-US" sz="2000" b="1"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由直轄市或縣（市）主管機關通知該機構</a:t>
                      </a:r>
                      <a:r>
                        <a:rPr lang="zh-TW" altLang="en-US" sz="2000" b="1" u="sng"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限期改善</a:t>
                      </a:r>
                      <a:r>
                        <a:rPr lang="zh-TW" altLang="en-US" sz="2000" b="1"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或為必要之處置</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；屆期未改善者，由直轄市或縣（市）主管機關報中央主管機關函該機構之目的事業主管機關協助</a:t>
                      </a:r>
                      <a:r>
                        <a:rPr lang="zh-TW" altLang="en-US" sz="2000" b="1" u="sng"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輔導改善</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，並得作為</a:t>
                      </a:r>
                      <a:r>
                        <a:rPr lang="zh-TW" altLang="en-US" sz="2000" b="1" u="sng"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審查</a:t>
                      </a:r>
                      <a:r>
                        <a:rPr lang="zh-TW" altLang="en-US" sz="2000" b="1"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該機構相關</a:t>
                      </a:r>
                      <a:r>
                        <a:rPr lang="zh-TW" altLang="en-US" sz="2000" b="1" u="sng"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計畫</a:t>
                      </a:r>
                      <a:r>
                        <a:rPr lang="zh-TW" altLang="en-US" sz="2000" b="1"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或</a:t>
                      </a:r>
                      <a:r>
                        <a:rPr lang="zh-TW" altLang="en-US" sz="2000" b="1" u="sng"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評鑑</a:t>
                      </a:r>
                      <a:r>
                        <a:rPr lang="zh-TW" altLang="en-US" sz="2000" b="1"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等行政措施之參考</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0" name="標題 1"/>
          <p:cNvSpPr>
            <a:spLocks noGrp="1"/>
          </p:cNvSpPr>
          <p:nvPr>
            <p:ph type="title"/>
          </p:nvPr>
        </p:nvSpPr>
        <p:spPr>
          <a:xfrm>
            <a:off x="53346" y="224219"/>
            <a:ext cx="9036496" cy="900525"/>
          </a:xfrm>
        </p:spPr>
        <p:txBody>
          <a:bodyPr>
            <a:noAutofit/>
          </a:bodyPr>
          <a:lstStyle/>
          <a:p>
            <a:pPr>
              <a:lnSpc>
                <a:spcPts val="3600"/>
              </a:lnSpc>
            </a:pPr>
            <a:r>
              <a:rPr lang="zh-TW" altLang="en-US" sz="2800" b="1" dirty="0" smtClean="0">
                <a:solidFill>
                  <a:srgbClr val="660066"/>
                </a:solidFill>
                <a:latin typeface="標楷體" pitchFamily="65" charset="-120"/>
                <a:ea typeface="標楷體" pitchFamily="65" charset="-120"/>
              </a:rPr>
              <a:t>行</a:t>
            </a:r>
            <a:r>
              <a:rPr lang="zh-TW" altLang="en-US" sz="2800" b="1" dirty="0">
                <a:solidFill>
                  <a:srgbClr val="660066"/>
                </a:solidFill>
                <a:latin typeface="標楷體" pitchFamily="65" charset="-120"/>
                <a:ea typeface="標楷體" pitchFamily="65" charset="-120"/>
              </a:rPr>
              <a:t>政院農業</a:t>
            </a:r>
            <a:r>
              <a:rPr lang="zh-TW" altLang="en-US" sz="2800" b="1" dirty="0" smtClean="0">
                <a:solidFill>
                  <a:srgbClr val="660066"/>
                </a:solidFill>
                <a:latin typeface="標楷體" pitchFamily="65" charset="-120"/>
                <a:ea typeface="標楷體" pitchFamily="65" charset="-120"/>
              </a:rPr>
              <a:t>委員會</a:t>
            </a:r>
            <a:r>
              <a:rPr lang="en-US" altLang="zh-TW" sz="2800" b="1" dirty="0" smtClean="0">
                <a:solidFill>
                  <a:srgbClr val="660066"/>
                </a:solidFill>
                <a:latin typeface="標楷體" pitchFamily="65" charset="-120"/>
                <a:ea typeface="標楷體" pitchFamily="65" charset="-120"/>
              </a:rPr>
              <a:t/>
            </a:r>
            <a:br>
              <a:rPr lang="en-US" altLang="zh-TW" sz="2800" b="1" dirty="0" smtClean="0">
                <a:solidFill>
                  <a:srgbClr val="660066"/>
                </a:solidFill>
                <a:latin typeface="標楷體" pitchFamily="65" charset="-120"/>
                <a:ea typeface="標楷體" pitchFamily="65" charset="-120"/>
              </a:rPr>
            </a:br>
            <a:r>
              <a:rPr lang="zh-TW" altLang="en-US" sz="2800" b="1" dirty="0" smtClean="0">
                <a:solidFill>
                  <a:srgbClr val="660066"/>
                </a:solidFill>
                <a:latin typeface="標楷體" pitchFamily="65" charset="-120"/>
                <a:ea typeface="標楷體" pitchFamily="65" charset="-120"/>
              </a:rPr>
              <a:t>「</a:t>
            </a:r>
            <a:r>
              <a:rPr lang="zh-TW" altLang="en-US" sz="2800" b="1" dirty="0">
                <a:solidFill>
                  <a:srgbClr val="660066"/>
                </a:solidFill>
                <a:latin typeface="標楷體" pitchFamily="65" charset="-120"/>
                <a:ea typeface="標楷體" pitchFamily="65" charset="-120"/>
              </a:rPr>
              <a:t>實驗動物照護及使用委員會或小組</a:t>
            </a:r>
            <a:r>
              <a:rPr lang="zh-TW" altLang="en-US" sz="2800" b="1" u="sng" dirty="0">
                <a:solidFill>
                  <a:srgbClr val="660066"/>
                </a:solidFill>
                <a:latin typeface="標楷體" pitchFamily="65" charset="-120"/>
                <a:ea typeface="標楷體" pitchFamily="65" charset="-120"/>
              </a:rPr>
              <a:t>設置及管理辦法</a:t>
            </a:r>
            <a:r>
              <a:rPr lang="zh-TW" altLang="en-US" sz="2800" b="1" dirty="0">
                <a:solidFill>
                  <a:srgbClr val="660066"/>
                </a:solidFill>
                <a:latin typeface="標楷體" pitchFamily="65" charset="-120"/>
                <a:ea typeface="標楷體" pitchFamily="65" charset="-120"/>
              </a:rPr>
              <a:t>」</a:t>
            </a:r>
          </a:p>
        </p:txBody>
      </p:sp>
      <p:sp>
        <p:nvSpPr>
          <p:cNvPr id="11"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p102</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4459446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p129</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標題 1"/>
          <p:cNvSpPr txBox="1">
            <a:spLocks/>
          </p:cNvSpPr>
          <p:nvPr/>
        </p:nvSpPr>
        <p:spPr>
          <a:xfrm>
            <a:off x="107504" y="133063"/>
            <a:ext cx="489654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動物實驗申請表</a:t>
            </a: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544" t="32565" r="10281" b="20943"/>
          <a:stretch/>
        </p:blipFill>
        <p:spPr bwMode="auto">
          <a:xfrm>
            <a:off x="72008" y="836712"/>
            <a:ext cx="8892480" cy="4230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文字方塊 7"/>
          <p:cNvSpPr txBox="1"/>
          <p:nvPr/>
        </p:nvSpPr>
        <p:spPr>
          <a:xfrm>
            <a:off x="170992" y="5606634"/>
            <a:ext cx="8568952" cy="1134734"/>
          </a:xfrm>
          <a:prstGeom prst="rect">
            <a:avLst/>
          </a:prstGeom>
          <a:solidFill>
            <a:schemeClr val="accent2">
              <a:lumMod val="20000"/>
              <a:lumOff val="80000"/>
            </a:schemeClr>
          </a:solidFill>
          <a:ln>
            <a:solidFill>
              <a:srgbClr val="FF00FF"/>
            </a:solidFill>
          </a:ln>
        </p:spPr>
        <p:txBody>
          <a:bodyPr wrap="square" rtlCol="0">
            <a:spAutoFit/>
          </a:bodyPr>
          <a:lstStyle/>
          <a:p>
            <a:pPr>
              <a:lnSpc>
                <a:spcPts val="2800"/>
              </a:lnSpc>
            </a:pP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本校目前均為實質檢查，統籌計畫如非由本校提</a:t>
            </a:r>
            <a:r>
              <a:rPr lang="zh-TW" altLang="en-US" b="1"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監督報告</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，請於「年度動物實驗申請人實際應用動物</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調查表（</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SOP</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編號</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M-002-T02</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）」之「其他紀錄」註明</a:t>
            </a:r>
            <a:r>
              <a:rPr lang="zh-TW" altLang="en-US"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提報</a:t>
            </a:r>
            <a:r>
              <a:rPr lang="zh-TW" altLang="en-US" b="1" dirty="0" smtClean="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監督報告</a:t>
            </a:r>
            <a:r>
              <a:rPr lang="zh-TW" altLang="en-US"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的單位</a:t>
            </a:r>
            <a:r>
              <a:rPr lang="zh-TW"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3" name="直線單箭頭接點 2"/>
          <p:cNvCxnSpPr/>
          <p:nvPr/>
        </p:nvCxnSpPr>
        <p:spPr>
          <a:xfrm flipV="1">
            <a:off x="8172400" y="4005064"/>
            <a:ext cx="0" cy="1601570"/>
          </a:xfrm>
          <a:prstGeom prst="straightConnector1">
            <a:avLst/>
          </a:prstGeom>
          <a:ln w="38100">
            <a:solidFill>
              <a:srgbClr val="FF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395536" y="5067496"/>
            <a:ext cx="5616760" cy="451406"/>
          </a:xfrm>
          <a:prstGeom prst="rect">
            <a:avLst/>
          </a:prstGeom>
          <a:solidFill>
            <a:schemeClr val="accent2">
              <a:lumMod val="20000"/>
              <a:lumOff val="80000"/>
            </a:schemeClr>
          </a:solidFill>
          <a:ln>
            <a:solidFill>
              <a:srgbClr val="FF00FF"/>
            </a:solidFill>
          </a:ln>
        </p:spPr>
        <p:txBody>
          <a:bodyPr wrap="square" rtlCol="0">
            <a:spAutoFit/>
          </a:bodyPr>
          <a:lstStyle/>
          <a:p>
            <a:pPr>
              <a:lnSpc>
                <a:spcPts val="2800"/>
              </a:lnSpc>
            </a:pP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動物來源</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及其他申請表格如「八、研究目的」需提及</a:t>
            </a:r>
            <a:r>
              <a:rPr lang="zh-TW"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1" name="直線單箭頭接點 10"/>
          <p:cNvCxnSpPr/>
          <p:nvPr/>
        </p:nvCxnSpPr>
        <p:spPr>
          <a:xfrm flipV="1">
            <a:off x="3923928" y="4872774"/>
            <a:ext cx="0" cy="198336"/>
          </a:xfrm>
          <a:prstGeom prst="straightConnector1">
            <a:avLst/>
          </a:prstGeom>
          <a:ln w="38100">
            <a:solidFill>
              <a:srgbClr val="FF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490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905630236"/>
              </p:ext>
            </p:extLst>
          </p:nvPr>
        </p:nvGraphicFramePr>
        <p:xfrm>
          <a:off x="197260" y="44624"/>
          <a:ext cx="8749480" cy="5544002"/>
        </p:xfrm>
        <a:graphic>
          <a:graphicData uri="http://schemas.openxmlformats.org/drawingml/2006/table">
            <a:tbl>
              <a:tblPr firstRow="1" firstCol="1" bandRow="1">
                <a:tableStyleId>{5C22544A-7EE6-4342-B048-85BDC9FD1C3A}</a:tableStyleId>
              </a:tblPr>
              <a:tblGrid>
                <a:gridCol w="4409522"/>
                <a:gridCol w="2794929"/>
                <a:gridCol w="1545029"/>
              </a:tblGrid>
              <a:tr h="426461">
                <a:tc>
                  <a:txBody>
                    <a:bodyPr/>
                    <a:lstStyle/>
                    <a:p>
                      <a:pPr algn="l">
                        <a:spcAft>
                          <a:spcPts val="0"/>
                        </a:spcAft>
                      </a:pPr>
                      <a:r>
                        <a:rPr lang="en-US" sz="2000" kern="0" dirty="0">
                          <a:effectLst/>
                          <a:latin typeface="Times New Roman" panose="02020603050405020304" pitchFamily="18" charset="0"/>
                          <a:ea typeface="標楷體" panose="03000509000000000000" pitchFamily="65" charset="-120"/>
                          <a:cs typeface="Times New Roman" panose="02020603050405020304" pitchFamily="18" charset="0"/>
                        </a:rPr>
                        <a:t>SOP</a:t>
                      </a:r>
                      <a:r>
                        <a:rPr lang="zh-TW" sz="2000" kern="0" dirty="0">
                          <a:effectLst/>
                          <a:latin typeface="Times New Roman" panose="02020603050405020304" pitchFamily="18" charset="0"/>
                          <a:ea typeface="標楷體" panose="03000509000000000000" pitchFamily="65" charset="-120"/>
                          <a:cs typeface="Times New Roman" panose="02020603050405020304" pitchFamily="18" charset="0"/>
                        </a:rPr>
                        <a:t>名稱</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en-US" sz="2000" kern="0" dirty="0">
                          <a:effectLst/>
                          <a:latin typeface="Times New Roman" panose="02020603050405020304" pitchFamily="18" charset="0"/>
                          <a:ea typeface="標楷體" panose="03000509000000000000" pitchFamily="65" charset="-120"/>
                          <a:cs typeface="Times New Roman" panose="02020603050405020304" pitchFamily="18" charset="0"/>
                        </a:rPr>
                        <a:t>SOP</a:t>
                      </a:r>
                      <a:r>
                        <a:rPr lang="zh-TW" sz="2000" kern="0" dirty="0">
                          <a:effectLst/>
                          <a:latin typeface="Times New Roman" panose="02020603050405020304" pitchFamily="18" charset="0"/>
                          <a:ea typeface="標楷體" panose="03000509000000000000" pitchFamily="65" charset="-120"/>
                          <a:cs typeface="Times New Roman" panose="02020603050405020304" pitchFamily="18" charset="0"/>
                        </a:rPr>
                        <a:t>編號</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2000" kern="0" dirty="0">
                          <a:solidFill>
                            <a:srgbClr val="FF99FF"/>
                          </a:solidFill>
                          <a:effectLst/>
                          <a:latin typeface="Times New Roman" panose="02020603050405020304" pitchFamily="18" charset="0"/>
                          <a:ea typeface="標楷體" panose="03000509000000000000" pitchFamily="65" charset="-120"/>
                          <a:cs typeface="Times New Roman" panose="02020603050405020304" pitchFamily="18" charset="0"/>
                        </a:rPr>
                        <a:t>同類動物舍</a:t>
                      </a:r>
                      <a:endParaRPr lang="zh-TW" sz="2000" kern="100" dirty="0">
                        <a:solidFill>
                          <a:srgbClr val="FF99FF"/>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r>
              <a:tr h="426461">
                <a:tc>
                  <a:txBody>
                    <a:bodyPr/>
                    <a:lstStyle/>
                    <a:p>
                      <a:pPr algn="l">
                        <a:spcAft>
                          <a:spcPts val="0"/>
                        </a:spcAft>
                      </a:pPr>
                      <a:r>
                        <a:rPr lang="zh-TW" sz="2000" kern="0" dirty="0">
                          <a:effectLst/>
                          <a:latin typeface="Times New Roman" panose="02020603050405020304" pitchFamily="18" charset="0"/>
                          <a:ea typeface="標楷體" panose="03000509000000000000" pitchFamily="65" charset="-120"/>
                          <a:cs typeface="Times New Roman" panose="02020603050405020304" pitchFamily="18" charset="0"/>
                        </a:rPr>
                        <a:t>水生動物舍房使用人之工作通則</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2000" b="1" kern="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sz="2000" b="1" kern="0" dirty="0">
                          <a:effectLst/>
                          <a:latin typeface="Times New Roman" panose="02020603050405020304" pitchFamily="18" charset="0"/>
                          <a:ea typeface="標楷體" panose="03000509000000000000" pitchFamily="65" charset="-120"/>
                          <a:cs typeface="Times New Roman" panose="02020603050405020304" pitchFamily="18" charset="0"/>
                        </a:rPr>
                        <a:t>SOP</a:t>
                      </a:r>
                      <a:r>
                        <a:rPr lang="zh-TW" sz="2000" b="1" kern="0" dirty="0">
                          <a:effectLst/>
                          <a:latin typeface="Times New Roman" panose="02020603050405020304" pitchFamily="18" charset="0"/>
                          <a:ea typeface="標楷體" panose="03000509000000000000" pitchFamily="65" charset="-120"/>
                          <a:cs typeface="Times New Roman" panose="02020603050405020304" pitchFamily="18" charset="0"/>
                        </a:rPr>
                        <a:t>編號</a:t>
                      </a:r>
                      <a:r>
                        <a:rPr lang="en-US" sz="2000" b="1" kern="0" dirty="0">
                          <a:effectLst/>
                          <a:latin typeface="Times New Roman" panose="02020603050405020304" pitchFamily="18" charset="0"/>
                          <a:ea typeface="標楷體" panose="03000509000000000000" pitchFamily="65" charset="-120"/>
                          <a:cs typeface="Times New Roman" panose="02020603050405020304" pitchFamily="18" charset="0"/>
                        </a:rPr>
                        <a:t>A1-001</a:t>
                      </a:r>
                      <a:endParaRPr 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20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必備</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r>
              <a:tr h="426461">
                <a:tc>
                  <a:txBody>
                    <a:bodyPr/>
                    <a:lstStyle/>
                    <a:p>
                      <a:pPr algn="l">
                        <a:spcAft>
                          <a:spcPts val="0"/>
                        </a:spcAft>
                      </a:pPr>
                      <a:r>
                        <a:rPr lang="zh-TW" sz="2000" kern="0" dirty="0">
                          <a:effectLst/>
                          <a:latin typeface="Times New Roman" panose="02020603050405020304" pitchFamily="18" charset="0"/>
                          <a:ea typeface="標楷體" panose="03000509000000000000" pitchFamily="65" charset="-120"/>
                          <a:cs typeface="Times New Roman" panose="02020603050405020304" pitchFamily="18" charset="0"/>
                        </a:rPr>
                        <a:t>水生動物舍房人員進出及工作記錄表</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2000" b="1" kern="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sz="2000" b="1" kern="0" dirty="0">
                          <a:effectLst/>
                          <a:latin typeface="Times New Roman" panose="02020603050405020304" pitchFamily="18" charset="0"/>
                          <a:ea typeface="標楷體" panose="03000509000000000000" pitchFamily="65" charset="-120"/>
                          <a:cs typeface="Times New Roman" panose="02020603050405020304" pitchFamily="18" charset="0"/>
                        </a:rPr>
                        <a:t>SOP</a:t>
                      </a:r>
                      <a:r>
                        <a:rPr lang="zh-TW" sz="2000" b="1" kern="0" dirty="0">
                          <a:effectLst/>
                          <a:latin typeface="Times New Roman" panose="02020603050405020304" pitchFamily="18" charset="0"/>
                          <a:ea typeface="標楷體" panose="03000509000000000000" pitchFamily="65" charset="-120"/>
                          <a:cs typeface="Times New Roman" panose="02020603050405020304" pitchFamily="18" charset="0"/>
                        </a:rPr>
                        <a:t>編號</a:t>
                      </a:r>
                      <a:r>
                        <a:rPr lang="en-US" sz="2000" b="1" kern="0" dirty="0">
                          <a:effectLst/>
                          <a:latin typeface="Times New Roman" panose="02020603050405020304" pitchFamily="18" charset="0"/>
                          <a:ea typeface="標楷體" panose="03000509000000000000" pitchFamily="65" charset="-120"/>
                          <a:cs typeface="Times New Roman" panose="02020603050405020304" pitchFamily="18" charset="0"/>
                        </a:rPr>
                        <a:t>A1-001-T01</a:t>
                      </a:r>
                      <a:endParaRPr 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20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必備</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r>
              <a:tr h="426461">
                <a:tc>
                  <a:txBody>
                    <a:bodyPr/>
                    <a:lstStyle/>
                    <a:p>
                      <a:pPr algn="l">
                        <a:spcAft>
                          <a:spcPts val="0"/>
                        </a:spcAft>
                      </a:pPr>
                      <a:r>
                        <a:rPr lang="zh-TW" sz="2000" kern="0" dirty="0">
                          <a:effectLst/>
                          <a:latin typeface="Times New Roman" panose="02020603050405020304" pitchFamily="18" charset="0"/>
                          <a:ea typeface="標楷體" panose="03000509000000000000" pitchFamily="65" charset="-120"/>
                          <a:cs typeface="Times New Roman" panose="02020603050405020304" pitchFamily="18" charset="0"/>
                        </a:rPr>
                        <a:t>水生動物舍房水質紀錄表</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2000" b="1" kern="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sz="2000" b="1" kern="0" dirty="0">
                          <a:effectLst/>
                          <a:latin typeface="Times New Roman" panose="02020603050405020304" pitchFamily="18" charset="0"/>
                          <a:ea typeface="標楷體" panose="03000509000000000000" pitchFamily="65" charset="-120"/>
                          <a:cs typeface="Times New Roman" panose="02020603050405020304" pitchFamily="18" charset="0"/>
                        </a:rPr>
                        <a:t>SOP</a:t>
                      </a:r>
                      <a:r>
                        <a:rPr lang="zh-TW" sz="2000" b="1" kern="0" dirty="0">
                          <a:effectLst/>
                          <a:latin typeface="Times New Roman" panose="02020603050405020304" pitchFamily="18" charset="0"/>
                          <a:ea typeface="標楷體" panose="03000509000000000000" pitchFamily="65" charset="-120"/>
                          <a:cs typeface="Times New Roman" panose="02020603050405020304" pitchFamily="18" charset="0"/>
                        </a:rPr>
                        <a:t>編號</a:t>
                      </a:r>
                      <a:r>
                        <a:rPr lang="en-US" sz="2000" b="1" kern="0" dirty="0">
                          <a:effectLst/>
                          <a:latin typeface="Times New Roman" panose="02020603050405020304" pitchFamily="18" charset="0"/>
                          <a:ea typeface="標楷體" panose="03000509000000000000" pitchFamily="65" charset="-120"/>
                          <a:cs typeface="Times New Roman" panose="02020603050405020304" pitchFamily="18" charset="0"/>
                        </a:rPr>
                        <a:t>A1-001-T02</a:t>
                      </a:r>
                      <a:endParaRPr 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20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必備</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r>
              <a:tr h="426461">
                <a:tc>
                  <a:txBody>
                    <a:bodyPr/>
                    <a:lstStyle/>
                    <a:p>
                      <a:pPr algn="l">
                        <a:spcAft>
                          <a:spcPts val="0"/>
                        </a:spcAft>
                      </a:pPr>
                      <a:r>
                        <a:rPr lang="zh-TW" sz="2000" kern="0">
                          <a:effectLst/>
                          <a:latin typeface="Times New Roman" panose="02020603050405020304" pitchFamily="18" charset="0"/>
                          <a:ea typeface="標楷體" panose="03000509000000000000" pitchFamily="65" charset="-120"/>
                          <a:cs typeface="Times New Roman" panose="02020603050405020304" pitchFamily="18" charset="0"/>
                        </a:rPr>
                        <a:t>水生動物舍房動物數量紀錄工作通則</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2000" b="1" kern="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sz="2000" b="1" kern="0" dirty="0">
                          <a:effectLst/>
                          <a:latin typeface="Times New Roman" panose="02020603050405020304" pitchFamily="18" charset="0"/>
                          <a:ea typeface="標楷體" panose="03000509000000000000" pitchFamily="65" charset="-120"/>
                          <a:cs typeface="Times New Roman" panose="02020603050405020304" pitchFamily="18" charset="0"/>
                        </a:rPr>
                        <a:t>SOP</a:t>
                      </a:r>
                      <a:r>
                        <a:rPr lang="zh-TW" sz="2000" b="1" kern="0" dirty="0">
                          <a:effectLst/>
                          <a:latin typeface="Times New Roman" panose="02020603050405020304" pitchFamily="18" charset="0"/>
                          <a:ea typeface="標楷體" panose="03000509000000000000" pitchFamily="65" charset="-120"/>
                          <a:cs typeface="Times New Roman" panose="02020603050405020304" pitchFamily="18" charset="0"/>
                        </a:rPr>
                        <a:t>編號</a:t>
                      </a:r>
                      <a:r>
                        <a:rPr lang="en-US" sz="2000" b="1" kern="0" dirty="0">
                          <a:effectLst/>
                          <a:latin typeface="Times New Roman" panose="02020603050405020304" pitchFamily="18" charset="0"/>
                          <a:ea typeface="標楷體" panose="03000509000000000000" pitchFamily="65" charset="-120"/>
                          <a:cs typeface="Times New Roman" panose="02020603050405020304" pitchFamily="18" charset="0"/>
                        </a:rPr>
                        <a:t>A1-002</a:t>
                      </a:r>
                      <a:endParaRPr 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20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必備</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r>
              <a:tr h="426461">
                <a:tc>
                  <a:txBody>
                    <a:bodyPr/>
                    <a:lstStyle/>
                    <a:p>
                      <a:pPr algn="l">
                        <a:spcAft>
                          <a:spcPts val="0"/>
                        </a:spcAft>
                      </a:pPr>
                      <a:r>
                        <a:rPr lang="zh-TW" sz="2000" kern="0">
                          <a:effectLst/>
                          <a:latin typeface="Times New Roman" panose="02020603050405020304" pitchFamily="18" charset="0"/>
                          <a:ea typeface="標楷體" panose="03000509000000000000" pitchFamily="65" charset="-120"/>
                          <a:cs typeface="Times New Roman" panose="02020603050405020304" pitchFamily="18" charset="0"/>
                        </a:rPr>
                        <a:t>水生動物舍房動物隻數紀錄表</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2000" b="1" kern="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sz="2000" b="1" kern="0" dirty="0">
                          <a:effectLst/>
                          <a:latin typeface="Times New Roman" panose="02020603050405020304" pitchFamily="18" charset="0"/>
                          <a:ea typeface="標楷體" panose="03000509000000000000" pitchFamily="65" charset="-120"/>
                          <a:cs typeface="Times New Roman" panose="02020603050405020304" pitchFamily="18" charset="0"/>
                        </a:rPr>
                        <a:t>SOP</a:t>
                      </a:r>
                      <a:r>
                        <a:rPr lang="zh-TW" sz="2000" b="1" kern="0" dirty="0">
                          <a:effectLst/>
                          <a:latin typeface="Times New Roman" panose="02020603050405020304" pitchFamily="18" charset="0"/>
                          <a:ea typeface="標楷體" panose="03000509000000000000" pitchFamily="65" charset="-120"/>
                          <a:cs typeface="Times New Roman" panose="02020603050405020304" pitchFamily="18" charset="0"/>
                        </a:rPr>
                        <a:t>編號</a:t>
                      </a:r>
                      <a:r>
                        <a:rPr lang="en-US" sz="2000" b="1" kern="0" dirty="0">
                          <a:effectLst/>
                          <a:latin typeface="Times New Roman" panose="02020603050405020304" pitchFamily="18" charset="0"/>
                          <a:ea typeface="標楷體" panose="03000509000000000000" pitchFamily="65" charset="-120"/>
                          <a:cs typeface="Times New Roman" panose="02020603050405020304" pitchFamily="18" charset="0"/>
                        </a:rPr>
                        <a:t>A1-002-T01</a:t>
                      </a:r>
                      <a:endParaRPr 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20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必備</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r>
              <a:tr h="426461">
                <a:tc>
                  <a:txBody>
                    <a:bodyPr/>
                    <a:lstStyle/>
                    <a:p>
                      <a:pPr algn="l">
                        <a:spcAft>
                          <a:spcPts val="0"/>
                        </a:spcAft>
                      </a:pPr>
                      <a:r>
                        <a:rPr lang="zh-TW" sz="2000" kern="0">
                          <a:effectLst/>
                          <a:latin typeface="Times New Roman" panose="02020603050405020304" pitchFamily="18" charset="0"/>
                          <a:ea typeface="標楷體" panose="03000509000000000000" pitchFamily="65" charset="-120"/>
                          <a:cs typeface="Times New Roman" panose="02020603050405020304" pitchFamily="18" charset="0"/>
                        </a:rPr>
                        <a:t>水生動物舍房移進魚隻防疫處理通則</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2000" b="1" kern="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sz="2000" b="1" kern="0" dirty="0">
                          <a:effectLst/>
                          <a:latin typeface="Times New Roman" panose="02020603050405020304" pitchFamily="18" charset="0"/>
                          <a:ea typeface="標楷體" panose="03000509000000000000" pitchFamily="65" charset="-120"/>
                          <a:cs typeface="Times New Roman" panose="02020603050405020304" pitchFamily="18" charset="0"/>
                        </a:rPr>
                        <a:t>SOP</a:t>
                      </a:r>
                      <a:r>
                        <a:rPr lang="zh-TW" sz="2000" b="1" kern="0" dirty="0">
                          <a:effectLst/>
                          <a:latin typeface="Times New Roman" panose="02020603050405020304" pitchFamily="18" charset="0"/>
                          <a:ea typeface="標楷體" panose="03000509000000000000" pitchFamily="65" charset="-120"/>
                          <a:cs typeface="Times New Roman" panose="02020603050405020304" pitchFamily="18" charset="0"/>
                        </a:rPr>
                        <a:t>編號</a:t>
                      </a:r>
                      <a:r>
                        <a:rPr lang="en-US" sz="2000" b="1" kern="0" dirty="0">
                          <a:effectLst/>
                          <a:latin typeface="Times New Roman" panose="02020603050405020304" pitchFamily="18" charset="0"/>
                          <a:ea typeface="標楷體" panose="03000509000000000000" pitchFamily="65" charset="-120"/>
                          <a:cs typeface="Times New Roman" panose="02020603050405020304" pitchFamily="18" charset="0"/>
                        </a:rPr>
                        <a:t>A1-003</a:t>
                      </a:r>
                      <a:endParaRPr 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20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r>
              <a:tr h="426461">
                <a:tc>
                  <a:txBody>
                    <a:bodyPr/>
                    <a:lstStyle/>
                    <a:p>
                      <a:pPr algn="l">
                        <a:spcAft>
                          <a:spcPts val="0"/>
                        </a:spcAft>
                      </a:pPr>
                      <a:r>
                        <a:rPr lang="zh-TW" sz="2000" kern="0">
                          <a:effectLst/>
                          <a:latin typeface="Times New Roman" panose="02020603050405020304" pitchFamily="18" charset="0"/>
                          <a:ea typeface="標楷體" panose="03000509000000000000" pitchFamily="65" charset="-120"/>
                          <a:cs typeface="Times New Roman" panose="02020603050405020304" pitchFamily="18" charset="0"/>
                        </a:rPr>
                        <a:t>水生動物舍房移進魚隻防疫處理流程</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2000" b="1" kern="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sz="2000" b="1" kern="0" dirty="0">
                          <a:effectLst/>
                          <a:latin typeface="Times New Roman" panose="02020603050405020304" pitchFamily="18" charset="0"/>
                          <a:ea typeface="標楷體" panose="03000509000000000000" pitchFamily="65" charset="-120"/>
                          <a:cs typeface="Times New Roman" panose="02020603050405020304" pitchFamily="18" charset="0"/>
                        </a:rPr>
                        <a:t>SOP</a:t>
                      </a:r>
                      <a:r>
                        <a:rPr lang="zh-TW" sz="2000" b="1" kern="0" dirty="0">
                          <a:effectLst/>
                          <a:latin typeface="Times New Roman" panose="02020603050405020304" pitchFamily="18" charset="0"/>
                          <a:ea typeface="標楷體" panose="03000509000000000000" pitchFamily="65" charset="-120"/>
                          <a:cs typeface="Times New Roman" panose="02020603050405020304" pitchFamily="18" charset="0"/>
                        </a:rPr>
                        <a:t>編號</a:t>
                      </a:r>
                      <a:r>
                        <a:rPr lang="en-US" sz="2000" b="1" kern="0" dirty="0">
                          <a:effectLst/>
                          <a:latin typeface="Times New Roman" panose="02020603050405020304" pitchFamily="18" charset="0"/>
                          <a:ea typeface="標楷體" panose="03000509000000000000" pitchFamily="65" charset="-120"/>
                          <a:cs typeface="Times New Roman" panose="02020603050405020304" pitchFamily="18" charset="0"/>
                        </a:rPr>
                        <a:t>A1-003-F01</a:t>
                      </a:r>
                      <a:endParaRPr 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20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r>
              <a:tr h="852931">
                <a:tc>
                  <a:txBody>
                    <a:bodyPr/>
                    <a:lstStyle/>
                    <a:p>
                      <a:pPr algn="l">
                        <a:spcAft>
                          <a:spcPts val="0"/>
                        </a:spcAft>
                      </a:pPr>
                      <a:r>
                        <a:rPr lang="zh-TW" sz="2000" kern="0">
                          <a:effectLst/>
                          <a:latin typeface="Times New Roman" panose="02020603050405020304" pitchFamily="18" charset="0"/>
                          <a:ea typeface="標楷體" panose="03000509000000000000" pitchFamily="65" charset="-120"/>
                          <a:cs typeface="Times New Roman" panose="02020603050405020304" pitchFamily="18" charset="0"/>
                        </a:rPr>
                        <a:t>水生動物舍房異常、罹病及死亡生物處理通則</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2000" b="1" kern="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sz="2000" b="1" kern="0" dirty="0">
                          <a:effectLst/>
                          <a:latin typeface="Times New Roman" panose="02020603050405020304" pitchFamily="18" charset="0"/>
                          <a:ea typeface="標楷體" panose="03000509000000000000" pitchFamily="65" charset="-120"/>
                          <a:cs typeface="Times New Roman" panose="02020603050405020304" pitchFamily="18" charset="0"/>
                        </a:rPr>
                        <a:t>SOP</a:t>
                      </a:r>
                      <a:r>
                        <a:rPr lang="zh-TW" sz="2000" b="1" kern="0" dirty="0">
                          <a:effectLst/>
                          <a:latin typeface="Times New Roman" panose="02020603050405020304" pitchFamily="18" charset="0"/>
                          <a:ea typeface="標楷體" panose="03000509000000000000" pitchFamily="65" charset="-120"/>
                          <a:cs typeface="Times New Roman" panose="02020603050405020304" pitchFamily="18" charset="0"/>
                        </a:rPr>
                        <a:t>編號</a:t>
                      </a:r>
                      <a:r>
                        <a:rPr lang="en-US" sz="2000" b="1" kern="0" dirty="0">
                          <a:effectLst/>
                          <a:latin typeface="Times New Roman" panose="02020603050405020304" pitchFamily="18" charset="0"/>
                          <a:ea typeface="標楷體" panose="03000509000000000000" pitchFamily="65" charset="-120"/>
                          <a:cs typeface="Times New Roman" panose="02020603050405020304" pitchFamily="18" charset="0"/>
                        </a:rPr>
                        <a:t>A1-004</a:t>
                      </a:r>
                      <a:endParaRPr 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20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r>
              <a:tr h="426461">
                <a:tc>
                  <a:txBody>
                    <a:bodyPr/>
                    <a:lstStyle/>
                    <a:p>
                      <a:pPr algn="l">
                        <a:spcAft>
                          <a:spcPts val="0"/>
                        </a:spcAft>
                      </a:pPr>
                      <a:r>
                        <a:rPr lang="zh-TW" sz="2000" kern="0">
                          <a:effectLst/>
                          <a:latin typeface="Times New Roman" panose="02020603050405020304" pitchFamily="18" charset="0"/>
                          <a:ea typeface="標楷體" panose="03000509000000000000" pitchFamily="65" charset="-120"/>
                          <a:cs typeface="Times New Roman" panose="02020603050405020304" pitchFamily="18" charset="0"/>
                        </a:rPr>
                        <a:t>水生動物舍房生物異常處理紀錄表</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2000" b="1" kern="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sz="2000" b="1" kern="0" dirty="0">
                          <a:effectLst/>
                          <a:latin typeface="Times New Roman" panose="02020603050405020304" pitchFamily="18" charset="0"/>
                          <a:ea typeface="標楷體" panose="03000509000000000000" pitchFamily="65" charset="-120"/>
                          <a:cs typeface="Times New Roman" panose="02020603050405020304" pitchFamily="18" charset="0"/>
                        </a:rPr>
                        <a:t>SOP</a:t>
                      </a:r>
                      <a:r>
                        <a:rPr lang="zh-TW" sz="2000" b="1" kern="0" dirty="0">
                          <a:effectLst/>
                          <a:latin typeface="Times New Roman" panose="02020603050405020304" pitchFamily="18" charset="0"/>
                          <a:ea typeface="標楷體" panose="03000509000000000000" pitchFamily="65" charset="-120"/>
                          <a:cs typeface="Times New Roman" panose="02020603050405020304" pitchFamily="18" charset="0"/>
                        </a:rPr>
                        <a:t>編號</a:t>
                      </a:r>
                      <a:r>
                        <a:rPr lang="en-US" sz="2000" b="1" kern="0" dirty="0">
                          <a:effectLst/>
                          <a:latin typeface="Times New Roman" panose="02020603050405020304" pitchFamily="18" charset="0"/>
                          <a:ea typeface="標楷體" panose="03000509000000000000" pitchFamily="65" charset="-120"/>
                          <a:cs typeface="Times New Roman" panose="02020603050405020304" pitchFamily="18" charset="0"/>
                        </a:rPr>
                        <a:t>A1-004-T01</a:t>
                      </a:r>
                      <a:endParaRPr 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20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r>
              <a:tr h="426461">
                <a:tc>
                  <a:txBody>
                    <a:bodyPr/>
                    <a:lstStyle/>
                    <a:p>
                      <a:pPr algn="l">
                        <a:spcAft>
                          <a:spcPts val="0"/>
                        </a:spcAft>
                      </a:pPr>
                      <a:r>
                        <a:rPr lang="zh-TW" sz="2000" kern="0">
                          <a:effectLst/>
                          <a:latin typeface="Times New Roman" panose="02020603050405020304" pitchFamily="18" charset="0"/>
                          <a:ea typeface="標楷體" panose="03000509000000000000" pitchFamily="65" charset="-120"/>
                          <a:cs typeface="Times New Roman" panose="02020603050405020304" pitchFamily="18" charset="0"/>
                        </a:rPr>
                        <a:t>水生動物舍房異常通報及處理通則</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2000" b="1" kern="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sz="2000" b="1" kern="0" dirty="0">
                          <a:effectLst/>
                          <a:latin typeface="Times New Roman" panose="02020603050405020304" pitchFamily="18" charset="0"/>
                          <a:ea typeface="標楷體" panose="03000509000000000000" pitchFamily="65" charset="-120"/>
                          <a:cs typeface="Times New Roman" panose="02020603050405020304" pitchFamily="18" charset="0"/>
                        </a:rPr>
                        <a:t>SOP</a:t>
                      </a:r>
                      <a:r>
                        <a:rPr lang="zh-TW" sz="2000" b="1" kern="0" dirty="0">
                          <a:effectLst/>
                          <a:latin typeface="Times New Roman" panose="02020603050405020304" pitchFamily="18" charset="0"/>
                          <a:ea typeface="標楷體" panose="03000509000000000000" pitchFamily="65" charset="-120"/>
                          <a:cs typeface="Times New Roman" panose="02020603050405020304" pitchFamily="18" charset="0"/>
                        </a:rPr>
                        <a:t>編號</a:t>
                      </a:r>
                      <a:r>
                        <a:rPr lang="en-US" sz="2000" b="1" kern="0" dirty="0">
                          <a:effectLst/>
                          <a:latin typeface="Times New Roman" panose="02020603050405020304" pitchFamily="18" charset="0"/>
                          <a:ea typeface="標楷體" panose="03000509000000000000" pitchFamily="65" charset="-120"/>
                          <a:cs typeface="Times New Roman" panose="02020603050405020304" pitchFamily="18" charset="0"/>
                        </a:rPr>
                        <a:t>A1-005</a:t>
                      </a:r>
                      <a:endParaRPr 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20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必備</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r>
              <a:tr h="426461">
                <a:tc>
                  <a:txBody>
                    <a:bodyPr/>
                    <a:lstStyle/>
                    <a:p>
                      <a:pPr algn="l">
                        <a:spcAft>
                          <a:spcPts val="0"/>
                        </a:spcAft>
                      </a:pPr>
                      <a:r>
                        <a:rPr lang="zh-TW" sz="2000" kern="0">
                          <a:effectLst/>
                          <a:latin typeface="Times New Roman" panose="02020603050405020304" pitchFamily="18" charset="0"/>
                          <a:ea typeface="標楷體" panose="03000509000000000000" pitchFamily="65" charset="-120"/>
                          <a:cs typeface="Times New Roman" panose="02020603050405020304" pitchFamily="18" charset="0"/>
                        </a:rPr>
                        <a:t>水生動物舍房異常處理紀錄表</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2000" b="1" kern="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sz="2000" b="1" kern="0" dirty="0">
                          <a:effectLst/>
                          <a:latin typeface="Times New Roman" panose="02020603050405020304" pitchFamily="18" charset="0"/>
                          <a:ea typeface="標楷體" panose="03000509000000000000" pitchFamily="65" charset="-120"/>
                          <a:cs typeface="Times New Roman" panose="02020603050405020304" pitchFamily="18" charset="0"/>
                        </a:rPr>
                        <a:t>SOP</a:t>
                      </a:r>
                      <a:r>
                        <a:rPr lang="zh-TW" sz="2000" b="1" kern="0" dirty="0">
                          <a:effectLst/>
                          <a:latin typeface="Times New Roman" panose="02020603050405020304" pitchFamily="18" charset="0"/>
                          <a:ea typeface="標楷體" panose="03000509000000000000" pitchFamily="65" charset="-120"/>
                          <a:cs typeface="Times New Roman" panose="02020603050405020304" pitchFamily="18" charset="0"/>
                        </a:rPr>
                        <a:t>編號</a:t>
                      </a:r>
                      <a:r>
                        <a:rPr lang="en-US" sz="2000" b="1" kern="0" dirty="0">
                          <a:effectLst/>
                          <a:latin typeface="Times New Roman" panose="02020603050405020304" pitchFamily="18" charset="0"/>
                          <a:ea typeface="標楷體" panose="03000509000000000000" pitchFamily="65" charset="-120"/>
                          <a:cs typeface="Times New Roman" panose="02020603050405020304" pitchFamily="18" charset="0"/>
                        </a:rPr>
                        <a:t>A1-005-T01</a:t>
                      </a:r>
                      <a:endParaRPr lang="zh-TW" sz="20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20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必備</a:t>
                      </a:r>
                      <a:endParaRPr lang="zh-TW" sz="20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r>
            </a:tbl>
          </a:graphicData>
        </a:graphic>
      </p:graphicFrame>
      <p:sp>
        <p:nvSpPr>
          <p:cNvPr id="3" name="標題 1"/>
          <p:cNvSpPr txBox="1">
            <a:spLocks/>
          </p:cNvSpPr>
          <p:nvPr/>
        </p:nvSpPr>
        <p:spPr>
          <a:xfrm>
            <a:off x="53752" y="5661248"/>
            <a:ext cx="9036496" cy="68860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b="1" dirty="0" smtClean="0">
                <a:solidFill>
                  <a:srgbClr val="660066"/>
                </a:solidFill>
                <a:latin typeface="標楷體" pitchFamily="65" charset="-120"/>
                <a:ea typeface="標楷體" pitchFamily="65" charset="-120"/>
              </a:rPr>
              <a:t>本校「實驗動物舍管理辦法」</a:t>
            </a:r>
            <a:endParaRPr lang="zh-TW" altLang="en-US" sz="2800" b="1" dirty="0">
              <a:solidFill>
                <a:srgbClr val="660066"/>
              </a:solidFill>
              <a:latin typeface="標楷體" pitchFamily="65" charset="-120"/>
              <a:ea typeface="標楷體" pitchFamily="65" charset="-120"/>
            </a:endParaRPr>
          </a:p>
        </p:txBody>
      </p:sp>
      <p:sp>
        <p:nvSpPr>
          <p:cNvPr id="4" name="投影片編號版面配置區 2"/>
          <p:cNvSpPr txBox="1">
            <a:spLocks/>
          </p:cNvSpPr>
          <p:nvPr/>
        </p:nvSpPr>
        <p:spPr>
          <a:xfrm>
            <a:off x="6956648" y="5805264"/>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p106</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文字方塊 4"/>
          <p:cNvSpPr txBox="1"/>
          <p:nvPr/>
        </p:nvSpPr>
        <p:spPr>
          <a:xfrm>
            <a:off x="53752" y="6302454"/>
            <a:ext cx="3024336" cy="451406"/>
          </a:xfrm>
          <a:prstGeom prst="rect">
            <a:avLst/>
          </a:prstGeom>
          <a:solidFill>
            <a:schemeClr val="accent2">
              <a:lumMod val="20000"/>
              <a:lumOff val="80000"/>
            </a:schemeClr>
          </a:solidFill>
          <a:ln>
            <a:solidFill>
              <a:srgbClr val="FF00FF"/>
            </a:solidFill>
          </a:ln>
        </p:spPr>
        <p:txBody>
          <a:bodyPr wrap="square" rtlCol="0">
            <a:spAutoFit/>
          </a:bodyPr>
          <a:lstStyle/>
          <a:p>
            <a:pPr>
              <a:lnSpc>
                <a:spcPts val="2800"/>
              </a:lnSpc>
            </a:pP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修改辦法，敬請提供意見</a:t>
            </a:r>
            <a:r>
              <a:rPr lang="zh-TW"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8601409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7168" t="9320" r="16939" b="73172"/>
          <a:stretch/>
        </p:blipFill>
        <p:spPr bwMode="auto">
          <a:xfrm>
            <a:off x="179512" y="188640"/>
            <a:ext cx="6912768" cy="1469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0854" t="23095" r="9478" b="59829"/>
          <a:stretch/>
        </p:blipFill>
        <p:spPr bwMode="auto">
          <a:xfrm>
            <a:off x="503285" y="5229200"/>
            <a:ext cx="7978970" cy="1368152"/>
          </a:xfrm>
          <a:prstGeom prst="rect">
            <a:avLst/>
          </a:prstGeom>
          <a:noFill/>
          <a:ln w="9525">
            <a:solidFill>
              <a:srgbClr val="993300"/>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7168" t="51601" r="16939" b="9749"/>
          <a:stretch/>
        </p:blipFill>
        <p:spPr bwMode="auto">
          <a:xfrm>
            <a:off x="503285" y="1807116"/>
            <a:ext cx="6912768" cy="3243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2000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p129</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標題 1"/>
          <p:cNvSpPr txBox="1">
            <a:spLocks/>
          </p:cNvSpPr>
          <p:nvPr/>
        </p:nvSpPr>
        <p:spPr>
          <a:xfrm>
            <a:off x="107504" y="133063"/>
            <a:ext cx="489654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動物實驗申請表</a:t>
            </a:r>
          </a:p>
        </p:txBody>
      </p:sp>
      <p:sp>
        <p:nvSpPr>
          <p:cNvPr id="6" name="文字方塊 5"/>
          <p:cNvSpPr txBox="1"/>
          <p:nvPr/>
        </p:nvSpPr>
        <p:spPr>
          <a:xfrm>
            <a:off x="1619672" y="962560"/>
            <a:ext cx="7344816" cy="451406"/>
          </a:xfrm>
          <a:prstGeom prst="rect">
            <a:avLst/>
          </a:prstGeom>
          <a:solidFill>
            <a:schemeClr val="accent2">
              <a:lumMod val="20000"/>
              <a:lumOff val="80000"/>
            </a:schemeClr>
          </a:solidFill>
          <a:ln>
            <a:solidFill>
              <a:srgbClr val="FF00FF"/>
            </a:solidFill>
          </a:ln>
        </p:spPr>
        <p:txBody>
          <a:bodyPr wrap="square" rtlCol="0">
            <a:spAutoFit/>
          </a:bodyPr>
          <a:lstStyle/>
          <a:p>
            <a:pPr>
              <a:lnSpc>
                <a:spcPts val="2800"/>
              </a:lnSpc>
            </a:pP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盡量符合</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月底需繳交之「動物</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實驗人員每年</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次之身體健康檢查</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證明」。</a:t>
            </a:r>
            <a:endParaRPr lang="zh-TW"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7" name="直線單箭頭接點 6"/>
          <p:cNvCxnSpPr/>
          <p:nvPr/>
        </p:nvCxnSpPr>
        <p:spPr>
          <a:xfrm>
            <a:off x="7956376" y="1556792"/>
            <a:ext cx="0" cy="291646"/>
          </a:xfrm>
          <a:prstGeom prst="straightConnector1">
            <a:avLst/>
          </a:prstGeom>
          <a:ln w="38100">
            <a:solidFill>
              <a:srgbClr val="FF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24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0740" t="21208" r="9821" b="25964"/>
          <a:stretch/>
        </p:blipFill>
        <p:spPr bwMode="auto">
          <a:xfrm>
            <a:off x="174812" y="1697341"/>
            <a:ext cx="8794376" cy="4678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051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p130</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標題 1"/>
          <p:cNvSpPr txBox="1">
            <a:spLocks/>
          </p:cNvSpPr>
          <p:nvPr/>
        </p:nvSpPr>
        <p:spPr>
          <a:xfrm>
            <a:off x="107504" y="133063"/>
            <a:ext cx="489654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動物實驗申請表</a:t>
            </a: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314" t="21803" r="9361" b="17785"/>
          <a:stretch/>
        </p:blipFill>
        <p:spPr bwMode="auto">
          <a:xfrm>
            <a:off x="105679" y="1052736"/>
            <a:ext cx="8864167"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30434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p131</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標題 1"/>
          <p:cNvSpPr txBox="1">
            <a:spLocks/>
          </p:cNvSpPr>
          <p:nvPr/>
        </p:nvSpPr>
        <p:spPr>
          <a:xfrm>
            <a:off x="107504" y="44624"/>
            <a:ext cx="489654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動物實驗申請表</a:t>
            </a: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773" t="13337" r="10281" b="10753"/>
          <a:stretch/>
        </p:blipFill>
        <p:spPr bwMode="auto">
          <a:xfrm>
            <a:off x="110750" y="548680"/>
            <a:ext cx="8061650" cy="6280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28691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p131</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標題 1"/>
          <p:cNvSpPr txBox="1">
            <a:spLocks/>
          </p:cNvSpPr>
          <p:nvPr/>
        </p:nvSpPr>
        <p:spPr>
          <a:xfrm>
            <a:off x="107504" y="133063"/>
            <a:ext cx="489654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動物實驗申請表</a:t>
            </a:r>
          </a:p>
        </p:txBody>
      </p:sp>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773" t="10754" r="9247" b="15346"/>
          <a:stretch/>
        </p:blipFill>
        <p:spPr bwMode="auto">
          <a:xfrm>
            <a:off x="327991" y="730831"/>
            <a:ext cx="8132441" cy="6087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3027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p132</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標題 1"/>
          <p:cNvSpPr txBox="1">
            <a:spLocks/>
          </p:cNvSpPr>
          <p:nvPr/>
        </p:nvSpPr>
        <p:spPr>
          <a:xfrm>
            <a:off x="107504" y="44624"/>
            <a:ext cx="489654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動物實驗申請表</a:t>
            </a:r>
          </a:p>
        </p:txBody>
      </p:sp>
      <p:pic>
        <p:nvPicPr>
          <p:cNvPr id="1638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314" t="10467" r="10624" b="10467"/>
          <a:stretch/>
        </p:blipFill>
        <p:spPr bwMode="auto">
          <a:xfrm>
            <a:off x="107504" y="620687"/>
            <a:ext cx="7704856" cy="6243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61691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p129</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標題 1"/>
          <p:cNvSpPr txBox="1">
            <a:spLocks/>
          </p:cNvSpPr>
          <p:nvPr/>
        </p:nvSpPr>
        <p:spPr>
          <a:xfrm>
            <a:off x="107504" y="133063"/>
            <a:ext cx="489654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動物實驗申請表</a:t>
            </a:r>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280" t="21516" r="10396" b="25821"/>
          <a:stretch/>
        </p:blipFill>
        <p:spPr bwMode="auto">
          <a:xfrm>
            <a:off x="107504" y="1340768"/>
            <a:ext cx="8812638"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97312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p134</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74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704" t="11902" r="6875" b="12763"/>
          <a:stretch/>
        </p:blipFill>
        <p:spPr bwMode="auto">
          <a:xfrm>
            <a:off x="108504" y="620688"/>
            <a:ext cx="9000000" cy="599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17268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p:cNvSpPr>
            <a:spLocks noGrp="1"/>
          </p:cNvSpPr>
          <p:nvPr>
            <p:ph type="title"/>
          </p:nvPr>
        </p:nvSpPr>
        <p:spPr>
          <a:xfrm>
            <a:off x="53346" y="224219"/>
            <a:ext cx="9036496" cy="900525"/>
          </a:xfrm>
        </p:spPr>
        <p:txBody>
          <a:bodyPr>
            <a:noAutofit/>
          </a:bodyPr>
          <a:lstStyle/>
          <a:p>
            <a:pPr>
              <a:lnSpc>
                <a:spcPts val="3600"/>
              </a:lnSpc>
            </a:pPr>
            <a:r>
              <a:rPr lang="zh-TW" altLang="en-US" sz="2800" b="1" dirty="0" smtClean="0">
                <a:solidFill>
                  <a:srgbClr val="660066"/>
                </a:solidFill>
                <a:latin typeface="標楷體" pitchFamily="65" charset="-120"/>
                <a:ea typeface="標楷體" pitchFamily="65" charset="-120"/>
              </a:rPr>
              <a:t>行</a:t>
            </a:r>
            <a:r>
              <a:rPr lang="zh-TW" altLang="en-US" sz="2800" b="1" dirty="0">
                <a:solidFill>
                  <a:srgbClr val="660066"/>
                </a:solidFill>
                <a:latin typeface="標楷體" pitchFamily="65" charset="-120"/>
                <a:ea typeface="標楷體" pitchFamily="65" charset="-120"/>
              </a:rPr>
              <a:t>政院農業</a:t>
            </a:r>
            <a:r>
              <a:rPr lang="zh-TW" altLang="en-US" sz="2800" b="1" dirty="0" smtClean="0">
                <a:solidFill>
                  <a:srgbClr val="660066"/>
                </a:solidFill>
                <a:latin typeface="標楷體" pitchFamily="65" charset="-120"/>
                <a:ea typeface="標楷體" pitchFamily="65" charset="-120"/>
              </a:rPr>
              <a:t>委員會</a:t>
            </a:r>
            <a:r>
              <a:rPr lang="en-US" altLang="zh-TW" sz="2800" b="1" dirty="0" smtClean="0">
                <a:solidFill>
                  <a:srgbClr val="660066"/>
                </a:solidFill>
                <a:latin typeface="標楷體" pitchFamily="65" charset="-120"/>
                <a:ea typeface="標楷體" pitchFamily="65" charset="-120"/>
              </a:rPr>
              <a:t/>
            </a:r>
            <a:br>
              <a:rPr lang="en-US" altLang="zh-TW" sz="2800" b="1" dirty="0" smtClean="0">
                <a:solidFill>
                  <a:srgbClr val="660066"/>
                </a:solidFill>
                <a:latin typeface="標楷體" pitchFamily="65" charset="-120"/>
                <a:ea typeface="標楷體" pitchFamily="65" charset="-120"/>
              </a:rPr>
            </a:br>
            <a:r>
              <a:rPr lang="zh-TW" altLang="en-US" sz="2800" b="1" dirty="0" smtClean="0">
                <a:solidFill>
                  <a:srgbClr val="660066"/>
                </a:solidFill>
                <a:latin typeface="標楷體" pitchFamily="65" charset="-120"/>
                <a:ea typeface="標楷體" pitchFamily="65" charset="-120"/>
              </a:rPr>
              <a:t>「</a:t>
            </a:r>
            <a:r>
              <a:rPr lang="zh-TW" altLang="en-US" sz="2800" b="1" dirty="0">
                <a:solidFill>
                  <a:srgbClr val="660066"/>
                </a:solidFill>
                <a:latin typeface="標楷體" pitchFamily="65" charset="-120"/>
                <a:ea typeface="標楷體" pitchFamily="65" charset="-120"/>
              </a:rPr>
              <a:t>實驗動物照護及使用委員會或小組</a:t>
            </a:r>
            <a:r>
              <a:rPr lang="zh-TW" altLang="en-US" sz="2800" b="1" u="sng" dirty="0">
                <a:solidFill>
                  <a:srgbClr val="660066"/>
                </a:solidFill>
                <a:latin typeface="標楷體" pitchFamily="65" charset="-120"/>
                <a:ea typeface="標楷體" pitchFamily="65" charset="-120"/>
              </a:rPr>
              <a:t>疑義解釋</a:t>
            </a:r>
            <a:r>
              <a:rPr lang="zh-TW" altLang="en-US" sz="2800" b="1" dirty="0">
                <a:solidFill>
                  <a:srgbClr val="660066"/>
                </a:solidFill>
                <a:latin typeface="標楷體" pitchFamily="65" charset="-120"/>
                <a:ea typeface="標楷體" pitchFamily="65" charset="-120"/>
              </a:rPr>
              <a:t>」</a:t>
            </a:r>
          </a:p>
        </p:txBody>
      </p:sp>
      <p:sp>
        <p:nvSpPr>
          <p:cNvPr id="11"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p103</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3669882258"/>
              </p:ext>
            </p:extLst>
          </p:nvPr>
        </p:nvGraphicFramePr>
        <p:xfrm>
          <a:off x="179512" y="1567340"/>
          <a:ext cx="8640961" cy="4064000"/>
        </p:xfrm>
        <a:graphic>
          <a:graphicData uri="http://schemas.openxmlformats.org/drawingml/2006/table">
            <a:tbl>
              <a:tblPr firstRow="1" firstCol="1" bandRow="1">
                <a:tableStyleId>{5C22544A-7EE6-4342-B048-85BDC9FD1C3A}</a:tableStyleId>
              </a:tblPr>
              <a:tblGrid>
                <a:gridCol w="576064"/>
                <a:gridCol w="8064897"/>
              </a:tblGrid>
              <a:tr h="161118">
                <a:tc gridSpan="2">
                  <a:txBody>
                    <a:bodyPr/>
                    <a:lstStyle/>
                    <a:p>
                      <a:pPr>
                        <a:lnSpc>
                          <a:spcPts val="3200"/>
                        </a:lnSpc>
                        <a:spcAft>
                          <a:spcPts val="0"/>
                        </a:spcAft>
                      </a:pP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b="1"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科學應用計畫</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如使用</a:t>
                      </a:r>
                      <a:r>
                        <a:rPr lang="zh-TW" altLang="en-US" sz="2000" b="1" dirty="0" smtClean="0">
                          <a:solidFill>
                            <a:srgbClr val="996633"/>
                          </a:solidFill>
                          <a:effectLst/>
                          <a:latin typeface="Times New Roman" panose="02020603050405020304" pitchFamily="18" charset="0"/>
                          <a:ea typeface="標楷體" panose="03000509000000000000" pitchFamily="65" charset="-120"/>
                          <a:cs typeface="Times New Roman" panose="02020603050405020304" pitchFamily="18" charset="0"/>
                        </a:rPr>
                        <a:t>脊椎動物</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，應</a:t>
                      </a:r>
                      <a:r>
                        <a:rPr lang="zh-TW" altLang="en-US" sz="2000" b="1"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填寫申請表</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提送機構所屬 </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照護委員會</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，經其</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審議核可</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後</a:t>
                      </a:r>
                      <a:r>
                        <a:rPr lang="zh-TW" altLang="en-US" sz="2000" b="1"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始得進行</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。茲就照護委員會執行任務時常見疑義解釋：</a:t>
                      </a:r>
                      <a:endParaRPr lang="en-US" alt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a:lnSpc>
                          <a:spcPts val="3200"/>
                        </a:lnSpc>
                        <a:spcAft>
                          <a:spcPts val="0"/>
                        </a:spcAft>
                      </a:pPr>
                      <a:endPar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nSpc>
                          <a:spcPts val="3200"/>
                        </a:lnSpc>
                        <a:spcAft>
                          <a:spcPts val="0"/>
                        </a:spcAft>
                      </a:pPr>
                      <a:endPar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61118">
                <a:tc>
                  <a:txBody>
                    <a:bodyPr/>
                    <a:lstStyle/>
                    <a:p>
                      <a:pPr>
                        <a:lnSpc>
                          <a:spcPts val="3200"/>
                        </a:lnSpc>
                        <a:spcAft>
                          <a:spcPts val="0"/>
                        </a:spcAft>
                      </a:pP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一、</a:t>
                      </a:r>
                      <a:endPar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200"/>
                        </a:lnSpc>
                        <a:spcAft>
                          <a:spcPts val="0"/>
                        </a:spcAft>
                      </a:pP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實驗動物與非實驗動物之區隔，請參照「動物保護法」</a:t>
                      </a:r>
                      <a:r>
                        <a:rPr lang="en-US" alt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定義。</a:t>
                      </a:r>
                    </a:p>
                    <a:p>
                      <a:pPr>
                        <a:lnSpc>
                          <a:spcPts val="3200"/>
                        </a:lnSpc>
                        <a:spcAft>
                          <a:spcPts val="0"/>
                        </a:spcAft>
                      </a:pPr>
                      <a:r>
                        <a:rPr lang="zh-TW" altLang="en-US" sz="2000" b="1" dirty="0" smtClean="0">
                          <a:solidFill>
                            <a:srgbClr val="996633"/>
                          </a:solidFill>
                          <a:effectLst/>
                          <a:latin typeface="Times New Roman" panose="02020603050405020304" pitchFamily="18" charset="0"/>
                          <a:ea typeface="標楷體" panose="03000509000000000000" pitchFamily="65" charset="-120"/>
                          <a:cs typeface="Times New Roman" panose="02020603050405020304" pitchFamily="18" charset="0"/>
                        </a:rPr>
                        <a:t>動物</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：指</a:t>
                      </a:r>
                      <a:r>
                        <a:rPr lang="zh-TW" altLang="en-US" sz="2000" b="1" dirty="0" smtClean="0">
                          <a:solidFill>
                            <a:srgbClr val="996633"/>
                          </a:solidFill>
                          <a:effectLst/>
                          <a:latin typeface="Times New Roman" panose="02020603050405020304" pitchFamily="18" charset="0"/>
                          <a:ea typeface="標楷體" panose="03000509000000000000" pitchFamily="65" charset="-120"/>
                          <a:cs typeface="Times New Roman" panose="02020603050405020304" pitchFamily="18" charset="0"/>
                        </a:rPr>
                        <a:t>犬、貓及其他人為飼養或管領之脊椎動物</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，包括經濟動物、</a:t>
                      </a:r>
                      <a:r>
                        <a:rPr lang="zh-TW" altLang="en-US" sz="2000" b="1"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實驗動物</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、寵物及其他動物。</a:t>
                      </a:r>
                      <a:endParaRPr lang="en-US" alt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a:lnSpc>
                          <a:spcPts val="3200"/>
                        </a:lnSpc>
                        <a:spcAft>
                          <a:spcPts val="0"/>
                        </a:spcAft>
                      </a:pPr>
                      <a:r>
                        <a:rPr lang="zh-TW" altLang="en-US" sz="2000" b="1"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實驗動物</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：指為</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科學應用目的</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而飼養或管領之</a:t>
                      </a:r>
                      <a:r>
                        <a:rPr lang="zh-TW" altLang="en-US" sz="2000" b="1" dirty="0" smtClean="0">
                          <a:solidFill>
                            <a:srgbClr val="996633"/>
                          </a:solidFill>
                          <a:effectLst/>
                          <a:latin typeface="Times New Roman" panose="02020603050405020304" pitchFamily="18" charset="0"/>
                          <a:ea typeface="標楷體" panose="03000509000000000000" pitchFamily="65" charset="-120"/>
                          <a:cs typeface="Times New Roman" panose="02020603050405020304" pitchFamily="18" charset="0"/>
                        </a:rPr>
                        <a:t>動物</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a:lnSpc>
                          <a:spcPts val="3200"/>
                        </a:lnSpc>
                        <a:spcAft>
                          <a:spcPts val="0"/>
                        </a:spcAft>
                      </a:pP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科學應用</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指為教學訓練、科學試驗、製造生物製劑、試驗商品、藥物、毒物及移植器官等目的所進行之應用行為</a:t>
                      </a: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a:lnSpc>
                          <a:spcPts val="3200"/>
                        </a:lnSpc>
                        <a:spcAft>
                          <a:spcPts val="0"/>
                        </a:spcAft>
                      </a:pP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具體項目如次：</a:t>
                      </a:r>
                      <a:endPar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2004365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p136</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標題 1"/>
          <p:cNvSpPr txBox="1">
            <a:spLocks/>
          </p:cNvSpPr>
          <p:nvPr/>
        </p:nvSpPr>
        <p:spPr>
          <a:xfrm>
            <a:off x="378093" y="260648"/>
            <a:ext cx="8445624" cy="576064"/>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國立嘉義大學實驗動物照護及使用委員會審查同意書</a:t>
            </a:r>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25" t="8889" r="9821" b="15203"/>
          <a:stretch/>
        </p:blipFill>
        <p:spPr bwMode="auto">
          <a:xfrm>
            <a:off x="179512" y="876925"/>
            <a:ext cx="7776864" cy="5936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2775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p136</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標題 1"/>
          <p:cNvSpPr txBox="1">
            <a:spLocks/>
          </p:cNvSpPr>
          <p:nvPr/>
        </p:nvSpPr>
        <p:spPr>
          <a:xfrm>
            <a:off x="378093" y="260648"/>
            <a:ext cx="8445624" cy="576064"/>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國立嘉義大學實驗動物照護及使用委員會審查同意書</a:t>
            </a:r>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822" t="30412" r="9017" b="28118"/>
          <a:stretch/>
        </p:blipFill>
        <p:spPr bwMode="auto">
          <a:xfrm>
            <a:off x="179512" y="1196752"/>
            <a:ext cx="8631738"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378093" y="5445224"/>
            <a:ext cx="3905875" cy="451406"/>
          </a:xfrm>
          <a:prstGeom prst="rect">
            <a:avLst/>
          </a:prstGeom>
          <a:solidFill>
            <a:schemeClr val="accent2">
              <a:lumMod val="20000"/>
              <a:lumOff val="80000"/>
            </a:schemeClr>
          </a:solidFill>
          <a:ln>
            <a:solidFill>
              <a:srgbClr val="FF00FF"/>
            </a:solidFill>
          </a:ln>
        </p:spPr>
        <p:txBody>
          <a:bodyPr wrap="square" rtlCol="0">
            <a:spAutoFit/>
          </a:bodyPr>
          <a:lstStyle/>
          <a:p>
            <a:pPr>
              <a:lnSpc>
                <a:spcPts val="2800"/>
              </a:lnSpc>
            </a:pP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可跨</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頁，因執行秘書會蓋騎縫章。</a:t>
            </a:r>
            <a:endParaRPr lang="zh-TW"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1361669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p:cNvSpPr txBox="1">
            <a:spLocks/>
          </p:cNvSpPr>
          <p:nvPr/>
        </p:nvSpPr>
        <p:spPr>
          <a:xfrm>
            <a:off x="346855" y="1412776"/>
            <a:ext cx="8445624" cy="1008112"/>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b="1" dirty="0">
                <a:solidFill>
                  <a:srgbClr val="008000"/>
                </a:solidFill>
                <a:latin typeface="標楷體" pitchFamily="65" charset="-120"/>
                <a:ea typeface="標楷體" pitchFamily="65" charset="-120"/>
              </a:rPr>
              <a:t>動物實驗申請收件證明</a:t>
            </a:r>
          </a:p>
        </p:txBody>
      </p:sp>
      <p:sp>
        <p:nvSpPr>
          <p:cNvPr id="6" name="標題 1"/>
          <p:cNvSpPr txBox="1">
            <a:spLocks/>
          </p:cNvSpPr>
          <p:nvPr/>
        </p:nvSpPr>
        <p:spPr>
          <a:xfrm>
            <a:off x="346855" y="3841690"/>
            <a:ext cx="8445624" cy="1459518"/>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b="1" dirty="0">
                <a:solidFill>
                  <a:srgbClr val="008000"/>
                </a:solidFill>
                <a:latin typeface="Times New Roman" panose="02020603050405020304" pitchFamily="18" charset="0"/>
                <a:ea typeface="標楷體" pitchFamily="65" charset="-120"/>
                <a:cs typeface="Times New Roman" panose="02020603050405020304" pitchFamily="18" charset="0"/>
              </a:rPr>
              <a:t>動物實驗人道管理替代、減量及精緻化（</a:t>
            </a:r>
            <a:r>
              <a:rPr lang="en-US" altLang="zh-TW" sz="2800" b="1" dirty="0">
                <a:solidFill>
                  <a:srgbClr val="008000"/>
                </a:solidFill>
                <a:latin typeface="Times New Roman" panose="02020603050405020304" pitchFamily="18" charset="0"/>
                <a:ea typeface="標楷體" pitchFamily="65" charset="-120"/>
                <a:cs typeface="Times New Roman" panose="02020603050405020304" pitchFamily="18" charset="0"/>
              </a:rPr>
              <a:t>3R</a:t>
            </a:r>
            <a:r>
              <a:rPr lang="zh-TW" altLang="en-US" sz="2800" b="1" dirty="0">
                <a:solidFill>
                  <a:srgbClr val="008000"/>
                </a:solidFill>
                <a:latin typeface="Times New Roman" panose="02020603050405020304" pitchFamily="18" charset="0"/>
                <a:ea typeface="標楷體" pitchFamily="65" charset="-120"/>
                <a:cs typeface="Times New Roman" panose="02020603050405020304" pitchFamily="18" charset="0"/>
              </a:rPr>
              <a:t>）</a:t>
            </a:r>
            <a:r>
              <a:rPr lang="zh-TW" altLang="en-US" sz="2800" b="1" dirty="0" smtClean="0">
                <a:solidFill>
                  <a:srgbClr val="008000"/>
                </a:solidFill>
                <a:latin typeface="Times New Roman" panose="02020603050405020304" pitchFamily="18" charset="0"/>
                <a:ea typeface="標楷體" pitchFamily="65" charset="-120"/>
                <a:cs typeface="Times New Roman" panose="02020603050405020304" pitchFamily="18" charset="0"/>
              </a:rPr>
              <a:t>說明</a:t>
            </a:r>
            <a:endParaRPr lang="en-US" altLang="zh-TW" sz="2800" b="1" dirty="0" smtClean="0">
              <a:solidFill>
                <a:srgbClr val="008000"/>
              </a:solidFill>
              <a:latin typeface="Times New Roman" panose="02020603050405020304" pitchFamily="18" charset="0"/>
              <a:ea typeface="標楷體" pitchFamily="65" charset="-120"/>
              <a:cs typeface="Times New Roman" panose="02020603050405020304" pitchFamily="18" charset="0"/>
            </a:endParaRPr>
          </a:p>
          <a:p>
            <a:endParaRPr lang="en-US" altLang="zh-TW" sz="2800" b="1" dirty="0">
              <a:solidFill>
                <a:srgbClr val="008000"/>
              </a:solidFill>
              <a:latin typeface="Times New Roman" panose="02020603050405020304" pitchFamily="18" charset="0"/>
              <a:ea typeface="標楷體" pitchFamily="65" charset="-120"/>
              <a:cs typeface="Times New Roman" panose="02020603050405020304" pitchFamily="18" charset="0"/>
            </a:endParaRPr>
          </a:p>
          <a:p>
            <a:endParaRPr lang="en-US" altLang="zh-TW" sz="28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sp>
        <p:nvSpPr>
          <p:cNvPr id="12" name="標題 1"/>
          <p:cNvSpPr txBox="1">
            <a:spLocks/>
          </p:cNvSpPr>
          <p:nvPr/>
        </p:nvSpPr>
        <p:spPr>
          <a:xfrm>
            <a:off x="346855" y="5517232"/>
            <a:ext cx="8445624" cy="1008112"/>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b="1" dirty="0">
                <a:solidFill>
                  <a:srgbClr val="008000"/>
                </a:solidFill>
                <a:latin typeface="標楷體" pitchFamily="65" charset="-120"/>
                <a:ea typeface="標楷體" pitchFamily="65" charset="-120"/>
              </a:rPr>
              <a:t>實驗動物認養表</a:t>
            </a:r>
          </a:p>
        </p:txBody>
      </p:sp>
      <p:sp>
        <p:nvSpPr>
          <p:cNvPr id="13" name="標題 1"/>
          <p:cNvSpPr txBox="1">
            <a:spLocks/>
          </p:cNvSpPr>
          <p:nvPr/>
        </p:nvSpPr>
        <p:spPr>
          <a:xfrm>
            <a:off x="346855" y="188640"/>
            <a:ext cx="8445624" cy="1008112"/>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b="1" dirty="0">
                <a:solidFill>
                  <a:srgbClr val="008000"/>
                </a:solidFill>
                <a:latin typeface="標楷體" pitchFamily="65" charset="-120"/>
                <a:ea typeface="標楷體" pitchFamily="65" charset="-120"/>
              </a:rPr>
              <a:t>遺失國立嘉義大學實驗動物照護及使用委員會審查同意書正本切結書</a:t>
            </a:r>
          </a:p>
        </p:txBody>
      </p:sp>
      <p:sp>
        <p:nvSpPr>
          <p:cNvPr id="14" name="投影片編號版面配置區 2"/>
          <p:cNvSpPr txBox="1">
            <a:spLocks/>
          </p:cNvSpPr>
          <p:nvPr/>
        </p:nvSpPr>
        <p:spPr>
          <a:xfrm>
            <a:off x="6686872" y="759619"/>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p137</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文字方塊 9"/>
          <p:cNvSpPr txBox="1"/>
          <p:nvPr/>
        </p:nvSpPr>
        <p:spPr>
          <a:xfrm>
            <a:off x="378093" y="4571449"/>
            <a:ext cx="7218243" cy="451406"/>
          </a:xfrm>
          <a:prstGeom prst="rect">
            <a:avLst/>
          </a:prstGeom>
          <a:solidFill>
            <a:schemeClr val="accent2">
              <a:lumMod val="20000"/>
              <a:lumOff val="80000"/>
            </a:schemeClr>
          </a:solidFill>
          <a:ln>
            <a:solidFill>
              <a:srgbClr val="FF00FF"/>
            </a:solidFill>
          </a:ln>
        </p:spPr>
        <p:txBody>
          <a:bodyPr wrap="square" rtlCol="0">
            <a:spAutoFit/>
          </a:bodyPr>
          <a:lstStyle/>
          <a:p>
            <a:pPr>
              <a:lnSpc>
                <a:spcPts val="2800"/>
              </a:lnSpc>
            </a:pP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收件</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後，即遞回蓋上申請邊號之正本（不會審查，請自行注意內容）。</a:t>
            </a:r>
            <a:endParaRPr lang="zh-TW"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投影片編號版面配置區 2"/>
          <p:cNvSpPr txBox="1">
            <a:spLocks/>
          </p:cNvSpPr>
          <p:nvPr/>
        </p:nvSpPr>
        <p:spPr>
          <a:xfrm>
            <a:off x="6686872" y="1916832"/>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p138</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 name="投影片編號版面配置區 2"/>
          <p:cNvSpPr txBox="1">
            <a:spLocks/>
          </p:cNvSpPr>
          <p:nvPr/>
        </p:nvSpPr>
        <p:spPr>
          <a:xfrm>
            <a:off x="6686872" y="4556685"/>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p140</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投影片編號版面配置區 2"/>
          <p:cNvSpPr txBox="1">
            <a:spLocks/>
          </p:cNvSpPr>
          <p:nvPr/>
        </p:nvSpPr>
        <p:spPr>
          <a:xfrm>
            <a:off x="6660232" y="6160219"/>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p143</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標題 1"/>
          <p:cNvSpPr txBox="1">
            <a:spLocks/>
          </p:cNvSpPr>
          <p:nvPr/>
        </p:nvSpPr>
        <p:spPr>
          <a:xfrm>
            <a:off x="373495" y="2636912"/>
            <a:ext cx="8445624" cy="1008112"/>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b="1" dirty="0">
                <a:solidFill>
                  <a:srgbClr val="008000"/>
                </a:solidFill>
                <a:latin typeface="標楷體" pitchFamily="65" charset="-120"/>
                <a:ea typeface="標楷體" pitchFamily="65" charset="-120"/>
              </a:rPr>
              <a:t>實驗動物繁殖表</a:t>
            </a:r>
          </a:p>
        </p:txBody>
      </p:sp>
      <p:sp>
        <p:nvSpPr>
          <p:cNvPr id="19" name="投影片編號版面配置區 2"/>
          <p:cNvSpPr txBox="1">
            <a:spLocks/>
          </p:cNvSpPr>
          <p:nvPr/>
        </p:nvSpPr>
        <p:spPr>
          <a:xfrm>
            <a:off x="6686872" y="3255456"/>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p139</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8716077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p142</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標題 1"/>
          <p:cNvSpPr txBox="1">
            <a:spLocks/>
          </p:cNvSpPr>
          <p:nvPr/>
        </p:nvSpPr>
        <p:spPr>
          <a:xfrm>
            <a:off x="378093" y="260648"/>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申請人提請委員會審議申請表</a:t>
            </a:r>
          </a:p>
        </p:txBody>
      </p:sp>
      <p:pic>
        <p:nvPicPr>
          <p:cNvPr id="2150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0625" t="17068" r="10625" b="15203"/>
          <a:stretch/>
        </p:blipFill>
        <p:spPr bwMode="auto">
          <a:xfrm>
            <a:off x="408657" y="908720"/>
            <a:ext cx="8267799"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2420" t="59593" r="73802" b="32675"/>
          <a:stretch/>
        </p:blipFill>
        <p:spPr bwMode="auto">
          <a:xfrm>
            <a:off x="107504" y="6059760"/>
            <a:ext cx="1691680" cy="759530"/>
          </a:xfrm>
          <a:prstGeom prst="rect">
            <a:avLst/>
          </a:prstGeom>
          <a:noFill/>
          <a:ln w="9525">
            <a:solidFill>
              <a:srgbClr val="9933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304655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2"/>
          <p:cNvSpPr txBox="1">
            <a:spLocks/>
          </p:cNvSpPr>
          <p:nvPr/>
        </p:nvSpPr>
        <p:spPr>
          <a:xfrm>
            <a:off x="7010400" y="21771"/>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p144</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動物實驗變更</a:t>
            </a:r>
            <a:r>
              <a:rPr lang="zh-TW" altLang="en-US" sz="3200" b="1" dirty="0" smtClean="0">
                <a:solidFill>
                  <a:srgbClr val="008000"/>
                </a:solidFill>
                <a:latin typeface="標楷體" pitchFamily="65" charset="-120"/>
                <a:ea typeface="標楷體" pitchFamily="65" charset="-120"/>
              </a:rPr>
              <a:t>申請</a:t>
            </a:r>
            <a:r>
              <a:rPr lang="en-US" altLang="zh-TW" sz="3200" b="1" dirty="0" smtClean="0">
                <a:solidFill>
                  <a:srgbClr val="008000"/>
                </a:solidFill>
                <a:latin typeface="Times New Roman" panose="02020603050405020304" pitchFamily="18" charset="0"/>
                <a:ea typeface="標楷體" pitchFamily="65" charset="-120"/>
                <a:cs typeface="Times New Roman" panose="02020603050405020304" pitchFamily="18" charset="0"/>
              </a:rPr>
              <a:t>SOP</a:t>
            </a:r>
            <a:r>
              <a:rPr lang="zh-TW" altLang="en-US" sz="3200" b="1" dirty="0" smtClean="0">
                <a:solidFill>
                  <a:srgbClr val="008000"/>
                </a:solidFill>
                <a:latin typeface="標楷體" pitchFamily="65" charset="-120"/>
                <a:ea typeface="標楷體" pitchFamily="65" charset="-120"/>
              </a:rPr>
              <a:t>流程圖</a:t>
            </a:r>
            <a:endParaRPr lang="zh-TW" altLang="en-US" sz="3200" b="1" dirty="0">
              <a:solidFill>
                <a:srgbClr val="008000"/>
              </a:solidFill>
              <a:latin typeface="標楷體" pitchFamily="65" charset="-120"/>
              <a:ea typeface="標楷體" pitchFamily="65" charset="-120"/>
            </a:endParaRPr>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036" t="15060" r="9477" b="38491"/>
          <a:stretch/>
        </p:blipFill>
        <p:spPr bwMode="auto">
          <a:xfrm>
            <a:off x="198017" y="980728"/>
            <a:ext cx="8558965"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52661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動物實驗變更申請流程圖</a:t>
            </a:r>
          </a:p>
        </p:txBody>
      </p:sp>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54" t="10324" r="9133" b="21373"/>
          <a:stretch/>
        </p:blipFill>
        <p:spPr bwMode="auto">
          <a:xfrm>
            <a:off x="318052" y="764704"/>
            <a:ext cx="8286622" cy="5887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投影片編號版面配置區 2"/>
          <p:cNvSpPr txBox="1">
            <a:spLocks/>
          </p:cNvSpPr>
          <p:nvPr/>
        </p:nvSpPr>
        <p:spPr>
          <a:xfrm>
            <a:off x="7010400" y="21771"/>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p144</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095065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動物實驗變更申請流程圖</a:t>
            </a:r>
          </a:p>
        </p:txBody>
      </p:sp>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184" t="35292" r="8903" b="30269"/>
          <a:stretch/>
        </p:blipFill>
        <p:spPr bwMode="auto">
          <a:xfrm>
            <a:off x="250019" y="1628800"/>
            <a:ext cx="8643961"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投影片編號版面配置區 2"/>
          <p:cNvSpPr txBox="1">
            <a:spLocks/>
          </p:cNvSpPr>
          <p:nvPr/>
        </p:nvSpPr>
        <p:spPr>
          <a:xfrm>
            <a:off x="7010400" y="21771"/>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p144</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6024602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346855" y="260648"/>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動物實驗變更申請表</a:t>
            </a:r>
          </a:p>
        </p:txBody>
      </p:sp>
      <p:sp>
        <p:nvSpPr>
          <p:cNvPr id="5" name="投影片編號版面配置區 2"/>
          <p:cNvSpPr txBox="1">
            <a:spLocks/>
          </p:cNvSpPr>
          <p:nvPr/>
        </p:nvSpPr>
        <p:spPr>
          <a:xfrm>
            <a:off x="7010400" y="21771"/>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p145</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396" t="20082" r="6875" b="36727"/>
          <a:stretch/>
        </p:blipFill>
        <p:spPr bwMode="auto">
          <a:xfrm>
            <a:off x="172256" y="1310858"/>
            <a:ext cx="8864240" cy="3702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標題 1"/>
          <p:cNvSpPr txBox="1">
            <a:spLocks/>
          </p:cNvSpPr>
          <p:nvPr/>
        </p:nvSpPr>
        <p:spPr>
          <a:xfrm>
            <a:off x="144061" y="5661248"/>
            <a:ext cx="8445624" cy="1008112"/>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b="1" dirty="0">
                <a:solidFill>
                  <a:srgbClr val="008000"/>
                </a:solidFill>
                <a:latin typeface="標楷體" pitchFamily="65" charset="-120"/>
                <a:ea typeface="標楷體" pitchFamily="65" charset="-120"/>
              </a:rPr>
              <a:t>遺失國立嘉義大學實驗動物照護及使用委員會審查同意書正本切結書</a:t>
            </a:r>
          </a:p>
        </p:txBody>
      </p:sp>
      <p:sp>
        <p:nvSpPr>
          <p:cNvPr id="8" name="投影片編號版面配置區 2"/>
          <p:cNvSpPr txBox="1">
            <a:spLocks/>
          </p:cNvSpPr>
          <p:nvPr/>
        </p:nvSpPr>
        <p:spPr>
          <a:xfrm>
            <a:off x="6484078" y="6232227"/>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p137</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2041293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346855" y="260648"/>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動物實驗變更申請表</a:t>
            </a:r>
          </a:p>
        </p:txBody>
      </p:sp>
      <p:sp>
        <p:nvSpPr>
          <p:cNvPr id="5" name="投影片編號版面配置區 2"/>
          <p:cNvSpPr txBox="1">
            <a:spLocks/>
          </p:cNvSpPr>
          <p:nvPr/>
        </p:nvSpPr>
        <p:spPr>
          <a:xfrm>
            <a:off x="7010400" y="21771"/>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p145</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429" t="8889" r="8099" b="37588"/>
          <a:stretch/>
        </p:blipFill>
        <p:spPr bwMode="auto">
          <a:xfrm>
            <a:off x="95433" y="1124744"/>
            <a:ext cx="8948467" cy="4761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83800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620688"/>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p149</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標題 1"/>
          <p:cNvSpPr txBox="1">
            <a:spLocks/>
          </p:cNvSpPr>
          <p:nvPr/>
        </p:nvSpPr>
        <p:spPr>
          <a:xfrm>
            <a:off x="346855" y="662202"/>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rPr>
              <a:t>年度監督</a:t>
            </a:r>
            <a:r>
              <a:rPr lang="en-US" altLang="zh-TW" sz="3200" b="1" dirty="0">
                <a:solidFill>
                  <a:srgbClr val="008000"/>
                </a:solidFill>
                <a:latin typeface="Times New Roman" panose="02020603050405020304" pitchFamily="18" charset="0"/>
                <a:ea typeface="標楷體" pitchFamily="65" charset="-120"/>
                <a:cs typeface="Times New Roman" panose="02020603050405020304" pitchFamily="18" charset="0"/>
              </a:rPr>
              <a:t>SOP</a:t>
            </a:r>
            <a:r>
              <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rPr>
              <a:t>流程圖</a:t>
            </a:r>
          </a:p>
        </p:txBody>
      </p:sp>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p148</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rPr>
              <a:t>年度監督</a:t>
            </a:r>
            <a:r>
              <a:rPr lang="en-US" altLang="zh-TW" sz="3200" b="1" dirty="0">
                <a:solidFill>
                  <a:srgbClr val="008000"/>
                </a:solidFill>
                <a:latin typeface="Times New Roman" panose="02020603050405020304" pitchFamily="18" charset="0"/>
                <a:ea typeface="標楷體" pitchFamily="65" charset="-120"/>
                <a:cs typeface="Times New Roman" panose="02020603050405020304" pitchFamily="18" charset="0"/>
              </a:rPr>
              <a:t>SOP</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199" t="9618" r="9018" b="22664"/>
          <a:stretch/>
        </p:blipFill>
        <p:spPr bwMode="auto">
          <a:xfrm>
            <a:off x="346855" y="1227384"/>
            <a:ext cx="8136904" cy="5525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55863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p:cNvSpPr>
            <a:spLocks noGrp="1"/>
          </p:cNvSpPr>
          <p:nvPr>
            <p:ph type="title"/>
          </p:nvPr>
        </p:nvSpPr>
        <p:spPr>
          <a:xfrm>
            <a:off x="53346" y="224219"/>
            <a:ext cx="9036496" cy="900525"/>
          </a:xfrm>
        </p:spPr>
        <p:txBody>
          <a:bodyPr>
            <a:noAutofit/>
          </a:bodyPr>
          <a:lstStyle/>
          <a:p>
            <a:pPr>
              <a:lnSpc>
                <a:spcPts val="3600"/>
              </a:lnSpc>
            </a:pPr>
            <a:r>
              <a:rPr lang="zh-TW" altLang="en-US" sz="2800" b="1" dirty="0" smtClean="0">
                <a:solidFill>
                  <a:srgbClr val="660066"/>
                </a:solidFill>
                <a:latin typeface="標楷體" pitchFamily="65" charset="-120"/>
                <a:ea typeface="標楷體" pitchFamily="65" charset="-120"/>
              </a:rPr>
              <a:t>行</a:t>
            </a:r>
            <a:r>
              <a:rPr lang="zh-TW" altLang="en-US" sz="2800" b="1" dirty="0">
                <a:solidFill>
                  <a:srgbClr val="660066"/>
                </a:solidFill>
                <a:latin typeface="標楷體" pitchFamily="65" charset="-120"/>
                <a:ea typeface="標楷體" pitchFamily="65" charset="-120"/>
              </a:rPr>
              <a:t>政院農業</a:t>
            </a:r>
            <a:r>
              <a:rPr lang="zh-TW" altLang="en-US" sz="2800" b="1" dirty="0" smtClean="0">
                <a:solidFill>
                  <a:srgbClr val="660066"/>
                </a:solidFill>
                <a:latin typeface="標楷體" pitchFamily="65" charset="-120"/>
                <a:ea typeface="標楷體" pitchFamily="65" charset="-120"/>
              </a:rPr>
              <a:t>委員會</a:t>
            </a:r>
            <a:r>
              <a:rPr lang="en-US" altLang="zh-TW" sz="2800" b="1" dirty="0" smtClean="0">
                <a:solidFill>
                  <a:srgbClr val="660066"/>
                </a:solidFill>
                <a:latin typeface="標楷體" pitchFamily="65" charset="-120"/>
                <a:ea typeface="標楷體" pitchFamily="65" charset="-120"/>
              </a:rPr>
              <a:t/>
            </a:r>
            <a:br>
              <a:rPr lang="en-US" altLang="zh-TW" sz="2800" b="1" dirty="0" smtClean="0">
                <a:solidFill>
                  <a:srgbClr val="660066"/>
                </a:solidFill>
                <a:latin typeface="標楷體" pitchFamily="65" charset="-120"/>
                <a:ea typeface="標楷體" pitchFamily="65" charset="-120"/>
              </a:rPr>
            </a:br>
            <a:r>
              <a:rPr lang="zh-TW" altLang="en-US" sz="2800" b="1" dirty="0" smtClean="0">
                <a:solidFill>
                  <a:srgbClr val="660066"/>
                </a:solidFill>
                <a:latin typeface="標楷體" pitchFamily="65" charset="-120"/>
                <a:ea typeface="標楷體" pitchFamily="65" charset="-120"/>
              </a:rPr>
              <a:t>「</a:t>
            </a:r>
            <a:r>
              <a:rPr lang="zh-TW" altLang="en-US" sz="2800" b="1" dirty="0">
                <a:solidFill>
                  <a:srgbClr val="660066"/>
                </a:solidFill>
                <a:latin typeface="標楷體" pitchFamily="65" charset="-120"/>
                <a:ea typeface="標楷體" pitchFamily="65" charset="-120"/>
              </a:rPr>
              <a:t>實驗動物照護及使用委員會或小組疑義解釋」</a:t>
            </a:r>
          </a:p>
        </p:txBody>
      </p:sp>
      <p:sp>
        <p:nvSpPr>
          <p:cNvPr id="11"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p103</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1706218026"/>
              </p:ext>
            </p:extLst>
          </p:nvPr>
        </p:nvGraphicFramePr>
        <p:xfrm>
          <a:off x="179512" y="1412776"/>
          <a:ext cx="8640961" cy="3657600"/>
        </p:xfrm>
        <a:graphic>
          <a:graphicData uri="http://schemas.openxmlformats.org/drawingml/2006/table">
            <a:tbl>
              <a:tblPr firstRow="1" firstCol="1" bandRow="1">
                <a:tableStyleId>{5C22544A-7EE6-4342-B048-85BDC9FD1C3A}</a:tableStyleId>
              </a:tblPr>
              <a:tblGrid>
                <a:gridCol w="576064"/>
                <a:gridCol w="648072"/>
                <a:gridCol w="7416825"/>
              </a:tblGrid>
              <a:tr h="322237">
                <a:tc>
                  <a:txBody>
                    <a:bodyPr/>
                    <a:lstStyle/>
                    <a:p>
                      <a:pPr>
                        <a:lnSpc>
                          <a:spcPts val="3200"/>
                        </a:lnSpc>
                        <a:spcAft>
                          <a:spcPts val="0"/>
                        </a:spcAft>
                      </a:pPr>
                      <a:r>
                        <a:rPr lang="en-US"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200"/>
                        </a:lnSpc>
                        <a:spcAft>
                          <a:spcPts val="0"/>
                        </a:spcAft>
                      </a:pPr>
                      <a:r>
                        <a:rPr lang="en-US" alt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一</a:t>
                      </a:r>
                      <a:r>
                        <a:rPr lang="en-US" alt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200"/>
                        </a:lnSpc>
                        <a:spcAft>
                          <a:spcPts val="0"/>
                        </a:spcAft>
                      </a:pP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利用</a:t>
                      </a:r>
                      <a:r>
                        <a:rPr lang="zh-TW" altLang="en-US" sz="2000" b="1" dirty="0" smtClean="0">
                          <a:solidFill>
                            <a:srgbClr val="996633"/>
                          </a:solidFill>
                          <a:effectLst/>
                          <a:latin typeface="Times New Roman" panose="02020603050405020304" pitchFamily="18" charset="0"/>
                          <a:ea typeface="標楷體" panose="03000509000000000000" pitchFamily="65" charset="-120"/>
                          <a:cs typeface="Times New Roman" panose="02020603050405020304" pitchFamily="18" charset="0"/>
                        </a:rPr>
                        <a:t>脊椎動物</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作</a:t>
                      </a:r>
                      <a:r>
                        <a:rPr lang="zh-TW" altLang="en-US" sz="2000" b="1"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活體實驗</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，屬「動物保護法」管轄範圍，應納入照護委員會管理；</a:t>
                      </a:r>
                      <a:r>
                        <a:rPr lang="zh-TW" altLang="en-US" sz="2000" b="1" dirty="0" smtClean="0">
                          <a:solidFill>
                            <a:srgbClr val="996633"/>
                          </a:solidFill>
                          <a:effectLst/>
                          <a:latin typeface="Times New Roman" panose="02020603050405020304" pitchFamily="18" charset="0"/>
                          <a:ea typeface="標楷體" panose="03000509000000000000" pitchFamily="65" charset="-120"/>
                          <a:cs typeface="Times New Roman" panose="02020603050405020304" pitchFamily="18" charset="0"/>
                        </a:rPr>
                        <a:t>胚胎已有生命</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smtClean="0">
                          <a:solidFill>
                            <a:srgbClr val="996633"/>
                          </a:solidFill>
                          <a:effectLst/>
                          <a:latin typeface="Times New Roman" panose="02020603050405020304" pitchFamily="18" charset="0"/>
                          <a:ea typeface="標楷體" panose="03000509000000000000" pitchFamily="65" charset="-120"/>
                          <a:cs typeface="Times New Roman" panose="02020603050405020304" pitchFamily="18" charset="0"/>
                        </a:rPr>
                        <a:t>視同活體動物</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。欲利用脊椎動物之器官或組織進行實驗</a:t>
                      </a:r>
                      <a:r>
                        <a:rPr lang="en-US" altLang="zh-TW"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(in vitro) </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時，若</a:t>
                      </a:r>
                      <a:r>
                        <a:rPr lang="zh-TW" altLang="en-US" sz="2000" b="1"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自行施以手術或安樂死</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以</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摘取器官組織</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者，</a:t>
                      </a:r>
                      <a:r>
                        <a:rPr lang="zh-TW" altLang="en-US" sz="2000" b="1"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視同活體實驗</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22237">
                <a:tc>
                  <a:txBody>
                    <a:bodyPr/>
                    <a:lstStyle/>
                    <a:p>
                      <a:pPr>
                        <a:lnSpc>
                          <a:spcPts val="3200"/>
                        </a:lnSpc>
                        <a:spcAft>
                          <a:spcPts val="0"/>
                        </a:spcAft>
                      </a:pPr>
                      <a:r>
                        <a:rPr lang="en-US"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200"/>
                        </a:lnSpc>
                        <a:spcAft>
                          <a:spcPts val="0"/>
                        </a:spcAft>
                      </a:pPr>
                      <a:r>
                        <a:rPr lang="en-US" altLang="zh-TW"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三</a:t>
                      </a:r>
                      <a:r>
                        <a:rPr lang="en-US" altLang="zh-TW"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200"/>
                        </a:lnSpc>
                        <a:spcAft>
                          <a:spcPts val="0"/>
                        </a:spcAft>
                      </a:pP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利用脊椎動物作繁殖或營養實驗，</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屬科學應用範疇</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，應納入照護委員會</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管理</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一般養殖或繁殖供販售者，非屬科學應用範疇</a:t>
                      </a:r>
                      <a:r>
                        <a:rPr lang="zh-TW"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22237">
                <a:tc>
                  <a:txBody>
                    <a:bodyPr/>
                    <a:lstStyle/>
                    <a:p>
                      <a:pPr>
                        <a:lnSpc>
                          <a:spcPts val="3200"/>
                        </a:lnSpc>
                        <a:spcAft>
                          <a:spcPts val="0"/>
                        </a:spcAft>
                      </a:pPr>
                      <a:r>
                        <a:rPr lang="en-US"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200"/>
                        </a:lnSpc>
                        <a:spcAft>
                          <a:spcPts val="0"/>
                        </a:spcAft>
                      </a:pPr>
                      <a:r>
                        <a:rPr lang="en-US" altLang="zh-TW"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四</a:t>
                      </a:r>
                      <a:r>
                        <a:rPr lang="en-US" altLang="zh-TW"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3200"/>
                        </a:lnSpc>
                        <a:spcAft>
                          <a:spcPts val="0"/>
                        </a:spcAft>
                      </a:pPr>
                      <a:r>
                        <a:rPr lang="zh-TW" altLang="en-US" sz="2000" b="1"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野外調查計畫</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中所使用之</a:t>
                      </a:r>
                      <a:r>
                        <a:rPr lang="zh-TW" altLang="en-US" sz="2000" b="1" dirty="0" smtClean="0">
                          <a:solidFill>
                            <a:srgbClr val="996633"/>
                          </a:solidFill>
                          <a:effectLst/>
                          <a:latin typeface="Times New Roman" panose="02020603050405020304" pitchFamily="18" charset="0"/>
                          <a:ea typeface="標楷體" panose="03000509000000000000" pitchFamily="65" charset="-120"/>
                          <a:cs typeface="Times New Roman" panose="02020603050405020304" pitchFamily="18" charset="0"/>
                        </a:rPr>
                        <a:t>野生脊椎動物</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，如後續</a:t>
                      </a:r>
                      <a:r>
                        <a:rPr lang="zh-TW" altLang="en-US" sz="2000" b="1"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攜回實驗室飼養管領並進行動物科學應用</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，則應</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依動物保護法規定</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，納入照護委員會管理；</a:t>
                      </a:r>
                      <a:r>
                        <a:rPr lang="zh-TW" altLang="en-US" sz="2000" b="1"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如純係觀察則不需要</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2" name="文字方塊 1"/>
          <p:cNvSpPr txBox="1"/>
          <p:nvPr/>
        </p:nvSpPr>
        <p:spPr>
          <a:xfrm>
            <a:off x="179512" y="5373215"/>
            <a:ext cx="8568952" cy="913070"/>
          </a:xfrm>
          <a:prstGeom prst="rect">
            <a:avLst/>
          </a:prstGeom>
          <a:solidFill>
            <a:schemeClr val="accent2">
              <a:lumMod val="20000"/>
              <a:lumOff val="80000"/>
            </a:schemeClr>
          </a:solidFill>
          <a:ln>
            <a:solidFill>
              <a:srgbClr val="FF00FF"/>
            </a:solidFill>
          </a:ln>
        </p:spPr>
        <p:txBody>
          <a:bodyPr wrap="square" rtlCol="0">
            <a:spAutoFit/>
          </a:bodyPr>
          <a:lstStyle/>
          <a:p>
            <a:pPr>
              <a:lnSpc>
                <a:spcPts val="3200"/>
              </a:lnSpc>
            </a:pP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本校</a:t>
            </a:r>
            <a:r>
              <a:rPr lang="zh-TW" altLang="zh-TW" sz="2000" b="1" dirty="0" smtClean="0">
                <a:latin typeface="Times New Roman" panose="02020603050405020304" pitchFamily="18" charset="0"/>
                <a:ea typeface="標楷體" panose="03000509000000000000" pitchFamily="65" charset="-120"/>
                <a:cs typeface="Times New Roman" panose="02020603050405020304" pitchFamily="18" charset="0"/>
              </a:rPr>
              <a:t>原則上</a:t>
            </a:r>
            <a:r>
              <a:rPr lang="zh-TW" altLang="zh-TW" sz="2000" b="1" dirty="0">
                <a:solidFill>
                  <a:srgbClr val="996633"/>
                </a:solidFill>
                <a:latin typeface="Times New Roman" panose="02020603050405020304" pitchFamily="18" charset="0"/>
                <a:ea typeface="標楷體" panose="03000509000000000000" pitchFamily="65" charset="-120"/>
                <a:cs typeface="Times New Roman" panose="02020603050405020304" pitchFamily="18" charset="0"/>
              </a:rPr>
              <a:t>脊椎動物</a:t>
            </a:r>
            <a:r>
              <a:rPr lang="zh-TW" altLang="zh-TW" sz="2000"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施用實驗物質</a:t>
            </a:r>
            <a:r>
              <a:rPr lang="zh-TW" altLang="zh-TW"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或</a:t>
            </a:r>
            <a:r>
              <a:rPr lang="zh-TW" altLang="zh-TW" sz="2000"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以實驗目的</a:t>
            </a:r>
            <a:r>
              <a:rPr lang="zh-TW" altLang="zh-TW" sz="2000" b="1" u="sng" dirty="0">
                <a:latin typeface="Times New Roman" panose="02020603050405020304" pitchFamily="18" charset="0"/>
                <a:ea typeface="標楷體" panose="03000509000000000000" pitchFamily="65" charset="-120"/>
                <a:cs typeface="Times New Roman" panose="02020603050405020304" pitchFamily="18" charset="0"/>
              </a:rPr>
              <a:t>進行</a:t>
            </a:r>
            <a:r>
              <a:rPr lang="zh-TW" altLang="zh-TW" sz="2000"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侵入性檢體採集</a:t>
            </a:r>
            <a:r>
              <a:rPr lang="zh-TW" altLang="zh-TW" sz="20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建議</a:t>
            </a:r>
            <a:r>
              <a:rPr lang="zh-TW" altLang="zh-TW" sz="2000" b="1" dirty="0">
                <a:latin typeface="Times New Roman" panose="02020603050405020304" pitchFamily="18" charset="0"/>
                <a:ea typeface="標楷體" panose="03000509000000000000" pitchFamily="65" charset="-120"/>
                <a:cs typeface="Times New Roman" panose="02020603050405020304" pitchFamily="18" charset="0"/>
              </a:rPr>
              <a:t>申請動物實驗。</a:t>
            </a:r>
            <a:endParaRPr lang="zh-TW" altLang="en-US" sz="20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2931479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p149</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標題 1"/>
          <p:cNvSpPr txBox="1">
            <a:spLocks/>
          </p:cNvSpPr>
          <p:nvPr/>
        </p:nvSpPr>
        <p:spPr>
          <a:xfrm>
            <a:off x="346855" y="116632"/>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rPr>
              <a:t>年度監督</a:t>
            </a:r>
            <a:r>
              <a:rPr lang="en-US" altLang="zh-TW" sz="3200" b="1" dirty="0">
                <a:solidFill>
                  <a:srgbClr val="008000"/>
                </a:solidFill>
                <a:latin typeface="Times New Roman" panose="02020603050405020304" pitchFamily="18" charset="0"/>
                <a:ea typeface="標楷體" pitchFamily="65" charset="-120"/>
                <a:cs typeface="Times New Roman" panose="02020603050405020304" pitchFamily="18" charset="0"/>
              </a:rPr>
              <a:t>SOP</a:t>
            </a:r>
            <a:r>
              <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rPr>
              <a:t>流程圖</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199" t="9618" r="9018" b="85615"/>
          <a:stretch/>
        </p:blipFill>
        <p:spPr bwMode="auto">
          <a:xfrm>
            <a:off x="242189" y="862632"/>
            <a:ext cx="8496000" cy="406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117" t="26826" r="9247" b="11902"/>
          <a:stretch/>
        </p:blipFill>
        <p:spPr bwMode="auto">
          <a:xfrm>
            <a:off x="323527" y="1412776"/>
            <a:ext cx="8432691"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20202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p151</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txBox="1">
            <a:spLocks/>
          </p:cNvSpPr>
          <p:nvPr/>
        </p:nvSpPr>
        <p:spPr>
          <a:xfrm>
            <a:off x="251520" y="-27384"/>
            <a:ext cx="8445624" cy="57606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2800" b="1" dirty="0" smtClean="0">
                <a:solidFill>
                  <a:srgbClr val="008000"/>
                </a:solidFill>
                <a:latin typeface="標楷體" pitchFamily="65" charset="-120"/>
                <a:ea typeface="標楷體" pitchFamily="65" charset="-120"/>
              </a:rPr>
              <a:t>前一年度動物實驗申請人實際應用動物調查表</a:t>
            </a:r>
            <a:endParaRPr lang="zh-TW" altLang="en-US" sz="28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778" t="8889" r="2909" b="40601"/>
          <a:stretch/>
        </p:blipFill>
        <p:spPr bwMode="auto">
          <a:xfrm>
            <a:off x="320892" y="636915"/>
            <a:ext cx="8104651" cy="4592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663" t="73892" r="6875" b="9749"/>
          <a:stretch/>
        </p:blipFill>
        <p:spPr bwMode="auto">
          <a:xfrm>
            <a:off x="683568" y="5373216"/>
            <a:ext cx="6912768" cy="1340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12125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p152</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動物舍內部查核及回覆</a:t>
            </a:r>
            <a:r>
              <a:rPr lang="zh-TW" altLang="en-US" sz="3200" b="1" dirty="0" smtClean="0">
                <a:solidFill>
                  <a:srgbClr val="008000"/>
                </a:solidFill>
                <a:latin typeface="標楷體" pitchFamily="65" charset="-120"/>
                <a:ea typeface="標楷體" pitchFamily="65" charset="-120"/>
              </a:rPr>
              <a:t>表</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225" r="28648" b="9607"/>
          <a:stretch/>
        </p:blipFill>
        <p:spPr bwMode="auto">
          <a:xfrm>
            <a:off x="179512" y="763801"/>
            <a:ext cx="7776864" cy="6118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7191063" y="980728"/>
            <a:ext cx="1952937" cy="451406"/>
          </a:xfrm>
          <a:prstGeom prst="rect">
            <a:avLst/>
          </a:prstGeom>
          <a:solidFill>
            <a:schemeClr val="accent2">
              <a:lumMod val="20000"/>
              <a:lumOff val="80000"/>
            </a:schemeClr>
          </a:solidFill>
          <a:ln>
            <a:solidFill>
              <a:srgbClr val="FF00FF"/>
            </a:solidFill>
          </a:ln>
        </p:spPr>
        <p:txBody>
          <a:bodyPr wrap="square" rtlCol="0">
            <a:spAutoFit/>
          </a:bodyPr>
          <a:lstStyle/>
          <a:p>
            <a:pPr>
              <a:lnSpc>
                <a:spcPts val="2800"/>
              </a:lnSpc>
            </a:pP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另有水生</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動物</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5210725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p152</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動物舍內部查核及回覆</a:t>
            </a:r>
            <a:r>
              <a:rPr lang="zh-TW" altLang="en-US" sz="3200" b="1" dirty="0" smtClean="0">
                <a:solidFill>
                  <a:srgbClr val="008000"/>
                </a:solidFill>
                <a:latin typeface="標楷體" pitchFamily="65" charset="-120"/>
                <a:ea typeface="標楷體" pitchFamily="65" charset="-120"/>
              </a:rPr>
              <a:t>表</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889" r="10740" b="13193"/>
          <a:stretch/>
        </p:blipFill>
        <p:spPr bwMode="auto">
          <a:xfrm>
            <a:off x="503132" y="692696"/>
            <a:ext cx="8136000" cy="568170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905371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p153</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動物舍內部查核及回覆</a:t>
            </a:r>
            <a:r>
              <a:rPr lang="zh-TW" altLang="en-US" sz="3200" b="1" dirty="0" smtClean="0">
                <a:solidFill>
                  <a:srgbClr val="008000"/>
                </a:solidFill>
                <a:latin typeface="標楷體" pitchFamily="65" charset="-120"/>
                <a:ea typeface="標楷體" pitchFamily="65" charset="-120"/>
              </a:rPr>
              <a:t>表</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717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12333" r="2589" b="12333"/>
          <a:stretch/>
        </p:blipFill>
        <p:spPr bwMode="auto">
          <a:xfrm>
            <a:off x="251519" y="764693"/>
            <a:ext cx="8748000" cy="54123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217601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p152</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動物舍內部查核及回覆</a:t>
            </a:r>
            <a:r>
              <a:rPr lang="zh-TW" altLang="en-US" sz="3200" b="1" dirty="0" smtClean="0">
                <a:solidFill>
                  <a:srgbClr val="008000"/>
                </a:solidFill>
                <a:latin typeface="標楷體" pitchFamily="65" charset="-120"/>
                <a:ea typeface="標楷體" pitchFamily="65" charset="-120"/>
              </a:rPr>
              <a:t>表</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189" r="13495" b="19432"/>
          <a:stretch/>
        </p:blipFill>
        <p:spPr bwMode="auto">
          <a:xfrm>
            <a:off x="346855" y="764686"/>
            <a:ext cx="8352000" cy="528155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0803677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p154</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動物舍內部查核及回覆</a:t>
            </a:r>
            <a:r>
              <a:rPr lang="zh-TW" altLang="en-US" sz="3200" b="1" dirty="0" smtClean="0">
                <a:solidFill>
                  <a:srgbClr val="008000"/>
                </a:solidFill>
                <a:latin typeface="標楷體" pitchFamily="65" charset="-120"/>
                <a:ea typeface="標楷體" pitchFamily="65" charset="-120"/>
              </a:rPr>
              <a:t>表</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763" r="13265" b="26108"/>
          <a:stretch/>
        </p:blipFill>
        <p:spPr bwMode="auto">
          <a:xfrm>
            <a:off x="270000" y="836712"/>
            <a:ext cx="8604000" cy="48511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矩形 1"/>
          <p:cNvSpPr/>
          <p:nvPr/>
        </p:nvSpPr>
        <p:spPr>
          <a:xfrm>
            <a:off x="611560" y="836712"/>
            <a:ext cx="826244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709335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p154</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動物舍內部查核及回覆表</a:t>
            </a:r>
            <a:r>
              <a:rPr lang="en-US" altLang="zh-TW" sz="3200" b="1" dirty="0" smtClean="0">
                <a:solidFill>
                  <a:srgbClr val="008000"/>
                </a:solidFill>
                <a:latin typeface="Times New Roman" panose="02020603050405020304" pitchFamily="18" charset="0"/>
                <a:ea typeface="標楷體" pitchFamily="65" charset="-120"/>
                <a:cs typeface="Times New Roman" panose="02020603050405020304" pitchFamily="18" charset="0"/>
              </a:rPr>
              <a:t>-7</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189" r="13151" b="36440"/>
          <a:stretch/>
        </p:blipFill>
        <p:spPr bwMode="auto">
          <a:xfrm>
            <a:off x="251519" y="908695"/>
            <a:ext cx="8856000" cy="41906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904742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p155</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動物舍內部查核及回覆表</a:t>
            </a:r>
            <a:r>
              <a:rPr lang="en-US" altLang="zh-TW" sz="3200" b="1" dirty="0" smtClean="0">
                <a:solidFill>
                  <a:srgbClr val="008000"/>
                </a:solidFill>
                <a:latin typeface="Times New Roman" panose="02020603050405020304" pitchFamily="18" charset="0"/>
                <a:ea typeface="標楷體" pitchFamily="65" charset="-120"/>
                <a:cs typeface="Times New Roman" panose="02020603050405020304" pitchFamily="18" charset="0"/>
              </a:rPr>
              <a:t>-8</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06" t="11902" r="25893" b="15633"/>
          <a:stretch/>
        </p:blipFill>
        <p:spPr bwMode="auto">
          <a:xfrm>
            <a:off x="107504" y="600522"/>
            <a:ext cx="7358338" cy="602502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18" t="12189" r="45833" b="65139"/>
          <a:stretch/>
        </p:blipFill>
        <p:spPr bwMode="auto">
          <a:xfrm>
            <a:off x="2860094" y="4149080"/>
            <a:ext cx="5921694" cy="210810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068629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p159</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動物舍內部查核及回覆</a:t>
            </a:r>
            <a:r>
              <a:rPr lang="zh-TW" altLang="en-US" sz="3200" b="1" dirty="0" smtClean="0">
                <a:solidFill>
                  <a:srgbClr val="008000"/>
                </a:solidFill>
                <a:latin typeface="標楷體" pitchFamily="65" charset="-120"/>
                <a:ea typeface="標楷體" pitchFamily="65" charset="-120"/>
              </a:rPr>
              <a:t>表</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122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737" t="12333" r="13380" b="11184"/>
          <a:stretch/>
        </p:blipFill>
        <p:spPr bwMode="auto">
          <a:xfrm>
            <a:off x="107504" y="655576"/>
            <a:ext cx="7561001" cy="55817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67" t="12620" r="32132" b="52942"/>
          <a:stretch/>
        </p:blipFill>
        <p:spPr bwMode="auto">
          <a:xfrm>
            <a:off x="2699792" y="4293096"/>
            <a:ext cx="5760639" cy="24836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65669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p103</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6" name="表格 5"/>
          <p:cNvGraphicFramePr>
            <a:graphicFrameLocks noGrp="1"/>
          </p:cNvGraphicFramePr>
          <p:nvPr>
            <p:extLst>
              <p:ext uri="{D42A27DB-BD31-4B8C-83A1-F6EECF244321}">
                <p14:modId xmlns:p14="http://schemas.microsoft.com/office/powerpoint/2010/main" val="46770820"/>
              </p:ext>
            </p:extLst>
          </p:nvPr>
        </p:nvGraphicFramePr>
        <p:xfrm>
          <a:off x="179512" y="187812"/>
          <a:ext cx="8640961" cy="5308848"/>
        </p:xfrm>
        <a:graphic>
          <a:graphicData uri="http://schemas.openxmlformats.org/drawingml/2006/table">
            <a:tbl>
              <a:tblPr firstRow="1" firstCol="1" bandRow="1">
                <a:tableStyleId>{5C22544A-7EE6-4342-B048-85BDC9FD1C3A}</a:tableStyleId>
              </a:tblPr>
              <a:tblGrid>
                <a:gridCol w="576064"/>
                <a:gridCol w="648072"/>
                <a:gridCol w="7416825"/>
              </a:tblGrid>
              <a:tr h="432048">
                <a:tc>
                  <a:txBody>
                    <a:bodyPr/>
                    <a:lstStyle/>
                    <a:p>
                      <a:pPr marL="0" marR="0" indent="0" algn="l" defTabSz="914400" rtl="0" eaLnBrk="1" fontAlgn="auto" latinLnBrk="0" hangingPunct="1">
                        <a:lnSpc>
                          <a:spcPts val="3200"/>
                        </a:lnSpc>
                        <a:spcBef>
                          <a:spcPts val="0"/>
                        </a:spcBef>
                        <a:spcAft>
                          <a:spcPts val="0"/>
                        </a:spcAft>
                        <a:buClrTx/>
                        <a:buSzTx/>
                        <a:buFontTx/>
                        <a:buNone/>
                        <a:tabLst/>
                        <a:defRPr/>
                      </a:pP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二、</a:t>
                      </a:r>
                      <a:endParaRPr lang="zh-TW" alt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nSpc>
                          <a:spcPts val="3200"/>
                        </a:lnSpc>
                        <a:spcAft>
                          <a:spcPts val="0"/>
                        </a:spcAft>
                      </a:pPr>
                      <a:r>
                        <a:rPr lang="zh-TW" altLang="en-US"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為建立各機構照護委員會或小組之審查及年度監督報告提報機制</a:t>
                      </a:r>
                      <a:endPar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nSpc>
                          <a:spcPts val="3200"/>
                        </a:lnSpc>
                        <a:spcAft>
                          <a:spcPts val="0"/>
                        </a:spcAft>
                      </a:pPr>
                      <a:endParaRPr lang="zh-TW" sz="2000" b="1"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22237">
                <a:tc>
                  <a:txBody>
                    <a:bodyPr/>
                    <a:lstStyle/>
                    <a:p>
                      <a:pPr>
                        <a:lnSpc>
                          <a:spcPts val="3200"/>
                        </a:lnSpc>
                        <a:spcAft>
                          <a:spcPts val="0"/>
                        </a:spcAft>
                      </a:pPr>
                      <a:r>
                        <a:rPr lang="en-US"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3200"/>
                        </a:lnSpc>
                        <a:spcAft>
                          <a:spcPts val="0"/>
                        </a:spcAft>
                      </a:pPr>
                      <a:r>
                        <a:rPr lang="en-US" alt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一</a:t>
                      </a:r>
                      <a:r>
                        <a:rPr lang="en-US" alt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3200"/>
                        </a:lnSpc>
                        <a:spcAft>
                          <a:spcPts val="0"/>
                        </a:spcAft>
                      </a:pP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各機構之計畫若為單一計畫，由計畫提送機構照護委員會或小組負責審核申請表、發給審查同意書及提報年度監督報告。</a:t>
                      </a:r>
                      <a:endParaRPr lang="zh-TW" sz="2000" b="1"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22237">
                <a:tc>
                  <a:txBody>
                    <a:bodyPr/>
                    <a:lstStyle/>
                    <a:p>
                      <a:pPr>
                        <a:lnSpc>
                          <a:spcPts val="3200"/>
                        </a:lnSpc>
                        <a:spcAft>
                          <a:spcPts val="0"/>
                        </a:spcAft>
                      </a:pPr>
                      <a:r>
                        <a:rPr lang="en-US"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3200"/>
                        </a:lnSpc>
                        <a:spcAft>
                          <a:spcPts val="0"/>
                        </a:spcAft>
                      </a:pPr>
                      <a:r>
                        <a:rPr lang="en-US" altLang="zh-TW"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二</a:t>
                      </a:r>
                      <a:r>
                        <a:rPr lang="en-US" altLang="zh-TW"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3200"/>
                        </a:lnSpc>
                        <a:spcAft>
                          <a:spcPts val="0"/>
                        </a:spcAft>
                      </a:pP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若為</a:t>
                      </a:r>
                      <a:r>
                        <a:rPr lang="zh-TW" altLang="en-US" sz="2000" b="1" u="sng"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統籌計畫</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，所有計畫執行及協辦（合作）機構，均須檢附申請人所屬機構照護委員會審查同意書，其中</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至少</a:t>
                      </a:r>
                      <a:r>
                        <a:rPr lang="en-US" altLang="zh-TW"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 </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件應為</a:t>
                      </a:r>
                      <a:r>
                        <a:rPr lang="zh-TW" altLang="en-US" sz="2000" b="1" u="sng"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實質審查</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者</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，其餘形式審查即可。</a:t>
                      </a:r>
                    </a:p>
                    <a:p>
                      <a:pPr>
                        <a:lnSpc>
                          <a:spcPts val="3200"/>
                        </a:lnSpc>
                        <a:spcAft>
                          <a:spcPts val="0"/>
                        </a:spcAft>
                      </a:pPr>
                      <a:r>
                        <a:rPr lang="zh-TW" altLang="en-US" sz="2000" b="1" dirty="0" smtClean="0">
                          <a:solidFill>
                            <a:srgbClr val="FF00FF"/>
                          </a:solidFill>
                          <a:effectLst/>
                          <a:latin typeface="Times New Roman" panose="02020603050405020304" pitchFamily="18" charset="0"/>
                          <a:ea typeface="標楷體" panose="03000509000000000000" pitchFamily="65" charset="-120"/>
                          <a:cs typeface="Times New Roman" panose="02020603050405020304" pitchFamily="18" charset="0"/>
                        </a:rPr>
                        <a:t>監督報告</a:t>
                      </a:r>
                      <a:r>
                        <a:rPr lang="zh-TW" altLang="en-US" sz="2000" b="1"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自行協商由執行機構或</a:t>
                      </a:r>
                      <a:r>
                        <a:rPr lang="en-US" altLang="zh-TW" sz="2000" b="1"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1 </a:t>
                      </a:r>
                      <a:r>
                        <a:rPr lang="zh-TW" altLang="en-US" sz="2000" b="1"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所實質審查機構提報，惟應避免重複或遺漏</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22237">
                <a:tc>
                  <a:txBody>
                    <a:bodyPr/>
                    <a:lstStyle/>
                    <a:p>
                      <a:pPr>
                        <a:lnSpc>
                          <a:spcPts val="3200"/>
                        </a:lnSpc>
                        <a:spcAft>
                          <a:spcPts val="0"/>
                        </a:spcAft>
                      </a:pPr>
                      <a:r>
                        <a:rPr lang="en-US"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3200"/>
                        </a:lnSpc>
                        <a:spcAft>
                          <a:spcPts val="0"/>
                        </a:spcAft>
                      </a:pPr>
                      <a:r>
                        <a:rPr lang="en-US" altLang="zh-TW"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三</a:t>
                      </a:r>
                      <a:r>
                        <a:rPr lang="en-US" altLang="zh-TW"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2000" b="1" dirty="0" smtClean="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3200"/>
                        </a:lnSpc>
                        <a:spcAft>
                          <a:spcPts val="0"/>
                        </a:spcAft>
                      </a:pP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前項所謂</a:t>
                      </a:r>
                      <a:r>
                        <a:rPr lang="zh-TW" altLang="en-US" sz="2000" b="1" u="sng"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實質審查</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係指對</a:t>
                      </a:r>
                      <a:r>
                        <a:rPr lang="zh-TW" altLang="en-US" sz="2000" b="1"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動物實驗申請表逐項審查者</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；形式審查則係指其他機構照護委員會或小組已作實質審查，且貴機構參考動物飼養及應用地點判斷無須再作實質審查者，即可出具形式審查同意書；</a:t>
                      </a:r>
                      <a:r>
                        <a:rPr lang="zh-TW" altLang="en-US" sz="2000" b="1"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惟形式審查者不可填寫同意書英文部分或發給英文審查同意書，亦不可作為刊登國內科學學術期刊時證明之用</a:t>
                      </a:r>
                      <a:r>
                        <a:rPr lang="zh-TW" altLang="en-US" sz="2000" b="1"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5912" marR="65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文字方塊 6"/>
          <p:cNvSpPr txBox="1"/>
          <p:nvPr/>
        </p:nvSpPr>
        <p:spPr>
          <a:xfrm>
            <a:off x="170992" y="5445224"/>
            <a:ext cx="8568952" cy="1323439"/>
          </a:xfrm>
          <a:prstGeom prst="rect">
            <a:avLst/>
          </a:prstGeom>
          <a:solidFill>
            <a:schemeClr val="accent2">
              <a:lumMod val="20000"/>
              <a:lumOff val="80000"/>
            </a:schemeClr>
          </a:solidFill>
          <a:ln>
            <a:solidFill>
              <a:srgbClr val="FF00FF"/>
            </a:solidFill>
          </a:ln>
        </p:spPr>
        <p:txBody>
          <a:bodyPr wrap="square" rtlCol="0">
            <a:spAutoFit/>
          </a:bodyPr>
          <a:lstStyle/>
          <a:p>
            <a:pPr>
              <a:lnSpc>
                <a:spcPts val="3200"/>
              </a:lnSpc>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本校目前均為實質檢查，統籌計畫如非由本校提</a:t>
            </a:r>
            <a:r>
              <a:rPr lang="zh-TW" altLang="en-US" sz="2000" b="1"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監督報告</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，請於「年度動物實驗申請人實際應用動物</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調查表（</a:t>
            </a:r>
            <a:r>
              <a:rPr lang="en-US" altLang="zh-TW" sz="2000" b="1" dirty="0" smtClean="0">
                <a:latin typeface="Times New Roman" panose="02020603050405020304" pitchFamily="18" charset="0"/>
                <a:ea typeface="標楷體" panose="03000509000000000000" pitchFamily="65" charset="-120"/>
                <a:cs typeface="Times New Roman" panose="02020603050405020304" pitchFamily="18" charset="0"/>
              </a:rPr>
              <a:t>SOP</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編號</a:t>
            </a:r>
            <a:r>
              <a:rPr lang="en-US" altLang="zh-TW" sz="2000" b="1" dirty="0" smtClean="0">
                <a:latin typeface="Times New Roman" panose="02020603050405020304" pitchFamily="18" charset="0"/>
                <a:ea typeface="標楷體" panose="03000509000000000000" pitchFamily="65" charset="-120"/>
                <a:cs typeface="Times New Roman" panose="02020603050405020304" pitchFamily="18" charset="0"/>
              </a:rPr>
              <a:t>M-002-T02</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）」之「其他紀錄」註明</a:t>
            </a:r>
            <a:r>
              <a:rPr lang="zh-TW" altLang="en-US" sz="2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提報</a:t>
            </a:r>
            <a:r>
              <a:rPr lang="zh-TW" altLang="en-US" sz="2000" b="1" dirty="0" smtClean="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監督報告</a:t>
            </a:r>
            <a:r>
              <a:rPr lang="zh-TW" altLang="en-US" sz="2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的單位</a:t>
            </a:r>
            <a:r>
              <a:rPr lang="zh-TW" altLang="zh-TW" sz="2000" b="1"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89079350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p160</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計畫審核後監督報告</a:t>
            </a:r>
            <a:r>
              <a:rPr lang="zh-TW" altLang="en-US" sz="3200" b="1" dirty="0" smtClean="0">
                <a:solidFill>
                  <a:srgbClr val="008000"/>
                </a:solidFill>
                <a:latin typeface="標楷體" pitchFamily="65" charset="-120"/>
                <a:ea typeface="標楷體" pitchFamily="65" charset="-120"/>
              </a:rPr>
              <a:t>表</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5" t="11186" r="17168" b="15202"/>
          <a:stretch/>
        </p:blipFill>
        <p:spPr bwMode="auto">
          <a:xfrm>
            <a:off x="346855" y="692696"/>
            <a:ext cx="8253547" cy="60486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316468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p161</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計畫審核後監督報告</a:t>
            </a:r>
            <a:r>
              <a:rPr lang="zh-TW" altLang="en-US" sz="3200" b="1" dirty="0" smtClean="0">
                <a:solidFill>
                  <a:srgbClr val="008000"/>
                </a:solidFill>
                <a:latin typeface="標楷體" pitchFamily="65" charset="-120"/>
                <a:ea typeface="標楷體" pitchFamily="65" charset="-120"/>
              </a:rPr>
              <a:t>表</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54" t="11328" r="9707" b="15059"/>
          <a:stretch/>
        </p:blipFill>
        <p:spPr bwMode="auto">
          <a:xfrm>
            <a:off x="346854" y="620688"/>
            <a:ext cx="8329601" cy="61749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5652267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72000" y="2065060"/>
            <a:ext cx="4398962"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sz="8000" b="1" dirty="0" smtClean="0">
                <a:solidFill>
                  <a:srgbClr val="FF6600"/>
                </a:solidFill>
                <a:effectLst>
                  <a:outerShdw blurRad="38100" dist="38100" dir="2700000" algn="tl">
                    <a:srgbClr val="C0C0C0"/>
                  </a:outerShdw>
                </a:effectLst>
                <a:latin typeface="Book Antiqua" panose="02040602050305030304" pitchFamily="18" charset="0"/>
              </a:rPr>
              <a:t>Thanks</a:t>
            </a:r>
            <a:r>
              <a:rPr lang="en-US" altLang="zh-TW" sz="6000" dirty="0" smtClean="0">
                <a:solidFill>
                  <a:srgbClr val="FF6600"/>
                </a:solidFill>
                <a:effectLst>
                  <a:outerShdw blurRad="38100" dist="38100" dir="2700000" algn="tl">
                    <a:srgbClr val="C0C0C0"/>
                  </a:outerShdw>
                </a:effectLst>
                <a:latin typeface="Book Antiqua" panose="02040602050305030304" pitchFamily="18" charset="0"/>
              </a:rPr>
              <a:t> </a:t>
            </a:r>
            <a:r>
              <a:rPr lang="en-US" altLang="zh-TW" sz="4800" dirty="0" smtClean="0">
                <a:solidFill>
                  <a:srgbClr val="FF6600"/>
                </a:solidFill>
                <a:effectLst>
                  <a:outerShdw blurRad="38100" dist="38100" dir="2700000" algn="tl">
                    <a:srgbClr val="C0C0C0"/>
                  </a:outerShdw>
                </a:effectLst>
                <a:latin typeface="Book Antiqua" panose="02040602050305030304" pitchFamily="18" charset="0"/>
              </a:rPr>
              <a:t>for your attention!</a:t>
            </a:r>
          </a:p>
          <a:p>
            <a:pPr>
              <a:spcBef>
                <a:spcPct val="50000"/>
              </a:spcBef>
            </a:pPr>
            <a:r>
              <a:rPr lang="zh-TW" altLang="en-US" sz="6000" dirty="0" smtClean="0">
                <a:solidFill>
                  <a:srgbClr val="FF6600"/>
                </a:solidFill>
                <a:effectLst>
                  <a:outerShdw blurRad="38100" dist="38100" dir="2700000" algn="tl">
                    <a:srgbClr val="C0C0C0"/>
                  </a:outerShdw>
                </a:effectLst>
                <a:latin typeface="標楷體" panose="03000509000000000000" pitchFamily="65" charset="-120"/>
                <a:ea typeface="標楷體" panose="03000509000000000000" pitchFamily="65" charset="-120"/>
              </a:rPr>
              <a:t>敬請</a:t>
            </a:r>
            <a:r>
              <a:rPr lang="zh-TW" altLang="en-US" sz="6000" dirty="0">
                <a:solidFill>
                  <a:srgbClr val="FF6600"/>
                </a:solidFill>
                <a:effectLst>
                  <a:outerShdw blurRad="38100" dist="38100" dir="2700000" algn="tl">
                    <a:srgbClr val="C0C0C0"/>
                  </a:outerShdw>
                </a:effectLst>
                <a:latin typeface="標楷體" panose="03000509000000000000" pitchFamily="65" charset="-120"/>
                <a:ea typeface="標楷體" panose="03000509000000000000" pitchFamily="65" charset="-120"/>
              </a:rPr>
              <a:t>指</a:t>
            </a:r>
            <a:r>
              <a:rPr lang="zh-TW" altLang="en-US" sz="6000" dirty="0" smtClean="0">
                <a:solidFill>
                  <a:srgbClr val="FF6600"/>
                </a:solidFill>
                <a:effectLst>
                  <a:outerShdw blurRad="38100" dist="38100" dir="2700000" algn="tl">
                    <a:srgbClr val="C0C0C0"/>
                  </a:outerShdw>
                </a:effectLst>
                <a:latin typeface="標楷體" panose="03000509000000000000" pitchFamily="65" charset="-120"/>
                <a:ea typeface="標楷體" panose="03000509000000000000" pitchFamily="65" charset="-120"/>
              </a:rPr>
              <a:t>教</a:t>
            </a:r>
            <a:endParaRPr lang="en-US" altLang="zh-TW" sz="6000" dirty="0">
              <a:solidFill>
                <a:srgbClr val="00FFFF"/>
              </a:solidFill>
              <a:latin typeface="標楷體" panose="03000509000000000000" pitchFamily="65" charset="-120"/>
              <a:ea typeface="標楷體" panose="03000509000000000000" pitchFamily="65" charset="-120"/>
            </a:endParaRPr>
          </a:p>
        </p:txBody>
      </p:sp>
      <p:pic>
        <p:nvPicPr>
          <p:cNvPr id="3" name="Picture 3" descr="mic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526" y="276836"/>
            <a:ext cx="2760085" cy="17882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bwso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1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3468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504" y="1052736"/>
            <a:ext cx="9036496" cy="688608"/>
          </a:xfrm>
        </p:spPr>
        <p:txBody>
          <a:bodyPr>
            <a:normAutofit/>
          </a:bodyPr>
          <a:lstStyle/>
          <a:p>
            <a:r>
              <a:rPr lang="zh-TW" altLang="en-US" sz="2800" b="1" dirty="0">
                <a:solidFill>
                  <a:srgbClr val="660066"/>
                </a:solidFill>
                <a:latin typeface="標楷體" pitchFamily="65" charset="-120"/>
                <a:ea typeface="標楷體" pitchFamily="65" charset="-120"/>
              </a:rPr>
              <a:t>本校「實驗動物舍管理辦法」</a:t>
            </a:r>
          </a:p>
        </p:txBody>
      </p:sp>
      <p:sp>
        <p:nvSpPr>
          <p:cNvPr id="6" name="投影片編號版面配置區 2"/>
          <p:cNvSpPr txBox="1">
            <a:spLocks/>
          </p:cNvSpPr>
          <p:nvPr/>
        </p:nvSpPr>
        <p:spPr>
          <a:xfrm>
            <a:off x="7010400" y="1196752"/>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p106</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矩形 6"/>
          <p:cNvSpPr/>
          <p:nvPr/>
        </p:nvSpPr>
        <p:spPr>
          <a:xfrm>
            <a:off x="112575" y="1628800"/>
            <a:ext cx="8928992" cy="5132174"/>
          </a:xfrm>
          <a:prstGeom prst="rect">
            <a:avLst/>
          </a:prstGeom>
        </p:spPr>
        <p:txBody>
          <a:bodyPr wrap="square">
            <a:spAutoFit/>
          </a:bodyPr>
          <a:lstStyle/>
          <a:p>
            <a:pPr algn="r">
              <a:lnSpc>
                <a:spcPts val="2700"/>
              </a:lnSpc>
              <a:spcAft>
                <a:spcPts val="1800"/>
              </a:spcAft>
            </a:pP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106</a:t>
            </a:r>
            <a:r>
              <a:rPr lang="zh-TW"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10</a:t>
            </a:r>
            <a:r>
              <a:rPr lang="zh-TW"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105</a:t>
            </a:r>
            <a:r>
              <a:rPr lang="zh-TW" altLang="zh-TW" sz="1600" b="1" dirty="0">
                <a:latin typeface="Times New Roman" panose="02020603050405020304" pitchFamily="18" charset="0"/>
                <a:ea typeface="標楷體" panose="03000509000000000000" pitchFamily="65" charset="-120"/>
                <a:cs typeface="Times New Roman" panose="02020603050405020304" pitchFamily="18" charset="0"/>
              </a:rPr>
              <a:t>學年度</a:t>
            </a:r>
            <a:r>
              <a:rPr lang="zh-TW"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4</a:t>
            </a:r>
            <a:r>
              <a:rPr lang="zh-TW"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次</a:t>
            </a:r>
            <a:r>
              <a:rPr lang="zh-TW" altLang="zh-TW" sz="1600" b="1" dirty="0">
                <a:latin typeface="Times New Roman" panose="02020603050405020304" pitchFamily="18" charset="0"/>
                <a:ea typeface="標楷體" panose="03000509000000000000" pitchFamily="65" charset="-120"/>
                <a:cs typeface="Times New Roman" panose="02020603050405020304" pitchFamily="18" charset="0"/>
              </a:rPr>
              <a:t>行政會議修正</a:t>
            </a:r>
            <a:r>
              <a:rPr lang="zh-TW"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通過</a:t>
            </a:r>
          </a:p>
          <a:p>
            <a:pPr>
              <a:lnSpc>
                <a:spcPts val="2700"/>
              </a:lnSpc>
            </a:pPr>
            <a:r>
              <a:rPr lang="zh-TW" altLang="en-US" sz="2000" b="1" dirty="0" smtClean="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第五條  </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每個</a:t>
            </a:r>
            <a:r>
              <a:rPr lang="zh-TW" altLang="en-US" sz="2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實驗動物舍</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必須向</a:t>
            </a:r>
            <a:r>
              <a:rPr lang="zh-TW" altLang="en-US" sz="2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本委員會</a:t>
            </a:r>
            <a:r>
              <a:rPr lang="zh-TW" altLang="en-US" sz="20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登記及審查核可</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，並定期接受本委員</a:t>
            </a:r>
            <a:endParaRPr lang="en-US" altLang="zh-TW" sz="2000" b="1"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ts val="2700"/>
              </a:lnSpc>
            </a:pP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              會或行政院農業委員會</a:t>
            </a:r>
            <a:r>
              <a:rPr lang="zh-TW" altLang="en-US" sz="20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查核</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，以符合標準。</a:t>
            </a:r>
            <a:endParaRPr lang="en-US" altLang="zh-TW" sz="2000" b="1"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ts val="2700"/>
              </a:lnSpc>
              <a:spcBef>
                <a:spcPts val="1200"/>
              </a:spcBef>
            </a:pPr>
            <a:r>
              <a:rPr lang="zh-TW" altLang="en-US" sz="2000" b="1" dirty="0" smtClean="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第七條  實驗動物舍舍長職責如下：</a:t>
            </a:r>
          </a:p>
          <a:p>
            <a:pPr marL="914400" lvl="1" indent="-457200">
              <a:lnSpc>
                <a:spcPts val="2700"/>
              </a:lnSpc>
              <a:buFont typeface="+mj-ea"/>
              <a:buAutoNum type="ea1ChtPeriod"/>
            </a:pPr>
            <a:r>
              <a:rPr lang="zh-TW" altLang="en-US" sz="20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訂定</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與</a:t>
            </a:r>
            <a:r>
              <a:rPr lang="zh-TW" altLang="en-US" sz="20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執行</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實驗動物舍</a:t>
            </a:r>
            <a:r>
              <a:rPr lang="zh-TW" altLang="en-US" sz="2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標準操作程序</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與</a:t>
            </a:r>
            <a:r>
              <a:rPr lang="zh-TW" altLang="en-US" sz="2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相關管理和使用規則</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a:t>
            </a:r>
          </a:p>
          <a:p>
            <a:pPr marL="914400" lvl="1" indent="-457200">
              <a:lnSpc>
                <a:spcPts val="2700"/>
              </a:lnSpc>
              <a:buFont typeface="+mj-ea"/>
              <a:buAutoNum type="ea1ChtPeriod"/>
            </a:pPr>
            <a:r>
              <a:rPr lang="zh-TW" altLang="en-US" sz="2000" b="1" dirty="0" smtClean="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依該舍標準操作程序與相關管理和使用規則管理，並</a:t>
            </a:r>
            <a:r>
              <a:rPr lang="zh-TW" altLang="en-US" sz="20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每年召開</a:t>
            </a:r>
            <a:r>
              <a:rPr lang="zh-TW" altLang="en-US" sz="2000" b="1" dirty="0" smtClean="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工作</a:t>
            </a:r>
            <a:r>
              <a:rPr lang="zh-TW" altLang="en-US" sz="2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會議至少一次</a:t>
            </a:r>
            <a:r>
              <a:rPr lang="zh-TW" altLang="en-US" sz="2000" b="1" dirty="0" smtClean="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a:t>
            </a:r>
          </a:p>
          <a:p>
            <a:pPr marL="914400" lvl="1" indent="-457200">
              <a:lnSpc>
                <a:spcPts val="2700"/>
              </a:lnSpc>
              <a:buFont typeface="+mj-ea"/>
              <a:buAutoNum type="ea1ChtPeriod"/>
            </a:pPr>
            <a:r>
              <a:rPr lang="zh-TW" altLang="en-US" sz="2000" b="1" dirty="0" smtClean="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綜理實驗動物舍事宜。</a:t>
            </a:r>
            <a:endParaRPr lang="en-US" altLang="zh-TW" sz="2000" b="1" dirty="0" smtClean="0">
              <a:solidFill>
                <a:srgbClr val="020202"/>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ts val="2700"/>
              </a:lnSpc>
              <a:spcBef>
                <a:spcPts val="1200"/>
              </a:spcBef>
            </a:pPr>
            <a:r>
              <a:rPr lang="zh-TW" altLang="en-US" sz="2000" b="1" dirty="0" smtClean="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第八條  </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凡欲</a:t>
            </a:r>
            <a:r>
              <a:rPr lang="zh-TW" altLang="en-US" sz="20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使用</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本校實驗</a:t>
            </a:r>
            <a:r>
              <a:rPr lang="zh-TW" altLang="en-US" sz="20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動物舍</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之本校教師，其</a:t>
            </a:r>
            <a:r>
              <a:rPr lang="zh-TW" altLang="en-US" sz="2000" b="1" u="sng"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動物實驗計畫</a:t>
            </a:r>
            <a:r>
              <a:rPr lang="zh-TW" altLang="en-US" sz="2000" b="1" u="sng" dirty="0" smtClean="0">
                <a:latin typeface="Times New Roman" panose="02020603050405020304" pitchFamily="18" charset="0"/>
                <a:ea typeface="標楷體" panose="03000509000000000000" pitchFamily="65" charset="-120"/>
                <a:cs typeface="Times New Roman" panose="02020603050405020304" pitchFamily="18" charset="0"/>
              </a:rPr>
              <a:t>應先經</a:t>
            </a:r>
            <a:r>
              <a:rPr lang="zh-TW" altLang="en-US" sz="2000" b="1" u="sng"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本委員</a:t>
            </a:r>
            <a:endParaRPr lang="en-US" altLang="zh-TW" sz="2000" b="1" u="sng"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ts val="2700"/>
              </a:lnSpc>
            </a:pP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b="1" u="sng"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會核可</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後，方可向</a:t>
            </a:r>
            <a:r>
              <a:rPr lang="zh-TW" altLang="en-US" sz="2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實驗動物舍舍長</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提出</a:t>
            </a:r>
            <a:r>
              <a:rPr lang="zh-TW" altLang="en-US" sz="20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書面申請</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，核可後始得使用之。                      </a:t>
            </a:r>
            <a:endParaRPr lang="en-US" altLang="zh-TW" sz="2000" b="1"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ts val="2700"/>
              </a:lnSpc>
            </a:pP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              經</a:t>
            </a:r>
            <a:r>
              <a:rPr lang="zh-TW" altLang="en-US" sz="2000" b="1" u="sng" dirty="0" smtClean="0">
                <a:solidFill>
                  <a:srgbClr val="CC0099"/>
                </a:solidFill>
                <a:latin typeface="Times New Roman" panose="02020603050405020304" pitchFamily="18" charset="0"/>
                <a:ea typeface="標楷體" panose="03000509000000000000" pitchFamily="65" charset="-120"/>
                <a:cs typeface="Times New Roman" panose="02020603050405020304" pitchFamily="18" charset="0"/>
              </a:rPr>
              <a:t>本委員會審議及調查違反者</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，將依情節之輕重，得予以</a:t>
            </a:r>
            <a:r>
              <a:rPr lang="zh-TW" altLang="en-US" sz="2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適當之處分</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b="1"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ts val="2700"/>
              </a:lnSpc>
            </a:pP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              前項使用人應</a:t>
            </a:r>
            <a:r>
              <a:rPr lang="zh-TW" altLang="en-US" sz="20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遵守</a:t>
            </a:r>
            <a:r>
              <a:rPr lang="zh-TW" altLang="en-US" sz="2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本辦法</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與該</a:t>
            </a:r>
            <a:r>
              <a:rPr lang="zh-TW" altLang="en-US" sz="2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實驗動物舍標準操作程序與相關管理和</a:t>
            </a:r>
            <a:endParaRPr lang="en-US" altLang="zh-TW" sz="2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ts val="2700"/>
              </a:lnSpc>
            </a:pPr>
            <a:r>
              <a:rPr lang="zh-TW" altLang="en-US" sz="2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使用規則及其管理方式</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標題 1"/>
          <p:cNvSpPr txBox="1">
            <a:spLocks/>
          </p:cNvSpPr>
          <p:nvPr/>
        </p:nvSpPr>
        <p:spPr>
          <a:xfrm>
            <a:off x="44827" y="220112"/>
            <a:ext cx="9036496" cy="68860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b="1" dirty="0">
                <a:solidFill>
                  <a:srgbClr val="660066"/>
                </a:solidFill>
                <a:latin typeface="標楷體" pitchFamily="65" charset="-120"/>
                <a:ea typeface="標楷體" pitchFamily="65" charset="-120"/>
              </a:rPr>
              <a:t>本校實驗動物照護及使用委員會設置及管理</a:t>
            </a:r>
            <a:r>
              <a:rPr lang="zh-TW" altLang="en-US" sz="2800" b="1" dirty="0" smtClean="0">
                <a:solidFill>
                  <a:srgbClr val="660066"/>
                </a:solidFill>
                <a:latin typeface="標楷體" pitchFamily="65" charset="-120"/>
                <a:ea typeface="標楷體" pitchFamily="65" charset="-120"/>
              </a:rPr>
              <a:t>辦法」</a:t>
            </a:r>
            <a:endParaRPr lang="zh-TW" altLang="en-US" sz="2800" b="1" dirty="0">
              <a:solidFill>
                <a:srgbClr val="660066"/>
              </a:solidFill>
              <a:latin typeface="標楷體" pitchFamily="65" charset="-120"/>
              <a:ea typeface="標楷體" pitchFamily="65" charset="-120"/>
            </a:endParaRPr>
          </a:p>
        </p:txBody>
      </p:sp>
      <p:sp>
        <p:nvSpPr>
          <p:cNvPr id="11"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p104</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0617024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0632" y="135294"/>
            <a:ext cx="8640960" cy="885970"/>
          </a:xfrm>
        </p:spPr>
        <p:txBody>
          <a:bodyPr>
            <a:normAutofit fontScale="90000"/>
          </a:bodyPr>
          <a:lstStyle/>
          <a:p>
            <a:r>
              <a:rPr lang="zh-TW" altLang="en-US" sz="3600" b="1" dirty="0">
                <a:solidFill>
                  <a:srgbClr val="660066"/>
                </a:solidFill>
                <a:latin typeface="標楷體" pitchFamily="65" charset="-120"/>
                <a:ea typeface="標楷體" pitchFamily="65" charset="-120"/>
              </a:rPr>
              <a:t>本校實驗</a:t>
            </a:r>
            <a:r>
              <a:rPr lang="zh-TW" altLang="en-US" sz="3600" b="1" dirty="0" smtClean="0">
                <a:solidFill>
                  <a:srgbClr val="660066"/>
                </a:solidFill>
                <a:latin typeface="標楷體" pitchFamily="65" charset="-120"/>
                <a:ea typeface="標楷體" pitchFamily="65" charset="-120"/>
              </a:rPr>
              <a:t>動物照護及使用</a:t>
            </a:r>
            <a:r>
              <a:rPr lang="zh-TW" altLang="en-US" sz="3600" b="1" dirty="0">
                <a:solidFill>
                  <a:srgbClr val="660066"/>
                </a:solidFill>
                <a:latin typeface="標楷體" pitchFamily="65" charset="-120"/>
                <a:ea typeface="標楷體" pitchFamily="65" charset="-120"/>
              </a:rPr>
              <a:t>管理委員會成員</a:t>
            </a:r>
            <a:r>
              <a:rPr lang="zh-TW" altLang="en-US" sz="3600" b="1" dirty="0" smtClean="0">
                <a:solidFill>
                  <a:srgbClr val="660066"/>
                </a:solidFill>
                <a:latin typeface="標楷體" pitchFamily="65" charset="-120"/>
                <a:ea typeface="標楷體" pitchFamily="65" charset="-120"/>
              </a:rPr>
              <a:t>名單</a:t>
            </a:r>
            <a:endParaRPr lang="zh-TW" altLang="en-US" sz="3600" b="1" dirty="0">
              <a:solidFill>
                <a:srgbClr val="660066"/>
              </a:solidFill>
              <a:latin typeface="標楷體" pitchFamily="65" charset="-120"/>
              <a:ea typeface="標楷體" pitchFamily="65" charset="-120"/>
            </a:endParaRPr>
          </a:p>
        </p:txBody>
      </p:sp>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p107</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2504905430"/>
              </p:ext>
            </p:extLst>
          </p:nvPr>
        </p:nvGraphicFramePr>
        <p:xfrm>
          <a:off x="85802" y="1089368"/>
          <a:ext cx="8878686" cy="5652000"/>
        </p:xfrm>
        <a:graphic>
          <a:graphicData uri="http://schemas.openxmlformats.org/drawingml/2006/table">
            <a:tbl>
              <a:tblPr firstRow="1" firstCol="1" bandRow="1">
                <a:tableStyleId>{5C22544A-7EE6-4342-B048-85BDC9FD1C3A}</a:tableStyleId>
              </a:tblPr>
              <a:tblGrid>
                <a:gridCol w="389531"/>
                <a:gridCol w="764930"/>
                <a:gridCol w="2651695"/>
                <a:gridCol w="951538"/>
                <a:gridCol w="1097929"/>
                <a:gridCol w="951538"/>
                <a:gridCol w="2071525"/>
              </a:tblGrid>
              <a:tr h="540000">
                <a:tc>
                  <a:txBody>
                    <a:bodyPr/>
                    <a:lstStyle/>
                    <a:p>
                      <a:pPr algn="ctr">
                        <a:lnSpc>
                          <a:spcPts val="1600"/>
                        </a:lnSpc>
                        <a:spcAft>
                          <a:spcPts val="0"/>
                        </a:spcAft>
                      </a:pPr>
                      <a:r>
                        <a:rPr lang="zh-TW" sz="1600" b="1" kern="0" dirty="0">
                          <a:effectLst/>
                          <a:latin typeface="Times New Roman" panose="02020603050405020304" pitchFamily="18" charset="0"/>
                          <a:ea typeface="標楷體" panose="03000509000000000000" pitchFamily="65" charset="-120"/>
                          <a:cs typeface="Times New Roman" panose="02020603050405020304" pitchFamily="18" charset="0"/>
                        </a:rPr>
                        <a:t>項次</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a:effectLst/>
                          <a:latin typeface="Times New Roman" panose="02020603050405020304" pitchFamily="18" charset="0"/>
                          <a:ea typeface="標楷體" panose="03000509000000000000" pitchFamily="65" charset="-120"/>
                          <a:cs typeface="Times New Roman" panose="02020603050405020304" pitchFamily="18" charset="0"/>
                        </a:rPr>
                        <a:t>姓名</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a:effectLst/>
                          <a:latin typeface="Times New Roman" panose="02020603050405020304" pitchFamily="18" charset="0"/>
                          <a:ea typeface="標楷體" panose="03000509000000000000" pitchFamily="65" charset="-120"/>
                          <a:cs typeface="Times New Roman" panose="02020603050405020304" pitchFamily="18" charset="0"/>
                        </a:rPr>
                        <a:t>於照護委員會之職稱</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a:effectLst/>
                          <a:latin typeface="Times New Roman" panose="02020603050405020304" pitchFamily="18" charset="0"/>
                          <a:ea typeface="標楷體" panose="03000509000000000000" pitchFamily="65" charset="-120"/>
                          <a:cs typeface="Times New Roman" panose="02020603050405020304" pitchFamily="18" charset="0"/>
                        </a:rPr>
                        <a:t>開始擔任</a:t>
                      </a:r>
                      <a:r>
                        <a:rPr 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成員日期</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gridSpan="2">
                  <a:txBody>
                    <a:bodyPr/>
                    <a:lstStyle/>
                    <a:p>
                      <a:pPr algn="ctr">
                        <a:lnSpc>
                          <a:spcPts val="1600"/>
                        </a:lnSpc>
                        <a:spcAft>
                          <a:spcPts val="0"/>
                        </a:spcAft>
                      </a:pPr>
                      <a:r>
                        <a:rPr lang="zh-TW" sz="1600" b="1" kern="0" dirty="0">
                          <a:effectLst/>
                          <a:latin typeface="Times New Roman" panose="02020603050405020304" pitchFamily="18" charset="0"/>
                          <a:ea typeface="標楷體" panose="03000509000000000000" pitchFamily="65" charset="-120"/>
                          <a:cs typeface="Times New Roman" panose="02020603050405020304" pitchFamily="18" charset="0"/>
                        </a:rPr>
                        <a:t>任職單位</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hMerge="1">
                  <a:txBody>
                    <a:bodyPr/>
                    <a:lstStyle/>
                    <a:p>
                      <a:endParaRPr lang="zh-TW" altLang="en-US"/>
                    </a:p>
                  </a:txBody>
                  <a:tcPr/>
                </a:tc>
                <a:tc>
                  <a:txBody>
                    <a:bodyPr/>
                    <a:lstStyle/>
                    <a:p>
                      <a:pPr algn="ctr">
                        <a:lnSpc>
                          <a:spcPts val="1600"/>
                        </a:lnSpc>
                        <a:spcAft>
                          <a:spcPts val="0"/>
                        </a:spcAft>
                      </a:pPr>
                      <a:r>
                        <a:rPr lang="zh-TW" sz="1600" b="1" kern="0">
                          <a:effectLst/>
                          <a:latin typeface="Times New Roman" panose="02020603050405020304" pitchFamily="18" charset="0"/>
                          <a:ea typeface="標楷體" panose="03000509000000000000" pitchFamily="65" charset="-120"/>
                          <a:cs typeface="Times New Roman" panose="02020603050405020304" pitchFamily="18" charset="0"/>
                        </a:rPr>
                        <a:t>本職</a:t>
                      </a: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
                      </a:r>
                      <a:b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br>
                      <a:r>
                        <a:rPr lang="zh-TW" sz="1600" b="1" kern="0">
                          <a:effectLst/>
                          <a:latin typeface="Times New Roman" panose="02020603050405020304" pitchFamily="18" charset="0"/>
                          <a:ea typeface="標楷體" panose="03000509000000000000" pitchFamily="65" charset="-120"/>
                          <a:cs typeface="Times New Roman" panose="02020603050405020304" pitchFamily="18" charset="0"/>
                        </a:rPr>
                        <a:t>職稱</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r>
              <a:tr h="324000">
                <a:tc>
                  <a:txBody>
                    <a:bodyPr/>
                    <a:lstStyle/>
                    <a:p>
                      <a:pPr algn="ctr">
                        <a:lnSpc>
                          <a:spcPts val="1600"/>
                        </a:lnSpc>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a:effectLst/>
                          <a:latin typeface="Times New Roman" panose="02020603050405020304" pitchFamily="18" charset="0"/>
                          <a:ea typeface="標楷體" panose="03000509000000000000" pitchFamily="65" charset="-120"/>
                          <a:cs typeface="Times New Roman" panose="02020603050405020304" pitchFamily="18" charset="0"/>
                        </a:rPr>
                        <a:t>艾群</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nSpc>
                          <a:spcPts val="1600"/>
                        </a:lnSpc>
                        <a:spcAft>
                          <a:spcPts val="0"/>
                        </a:spcAft>
                      </a:pPr>
                      <a:r>
                        <a:rPr lang="zh-TW" sz="1600" b="1" kern="0" dirty="0">
                          <a:effectLst/>
                          <a:latin typeface="Times New Roman" panose="02020603050405020304" pitchFamily="18" charset="0"/>
                          <a:ea typeface="標楷體" panose="03000509000000000000" pitchFamily="65" charset="-120"/>
                          <a:cs typeface="Times New Roman" panose="02020603050405020304" pitchFamily="18" charset="0"/>
                        </a:rPr>
                        <a:t>召集人</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104/02/01</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indent="16510" algn="ctr">
                        <a:lnSpc>
                          <a:spcPts val="1600"/>
                        </a:lnSpc>
                        <a:spcAft>
                          <a:spcPts val="0"/>
                        </a:spcAft>
                      </a:pPr>
                      <a:r>
                        <a:rPr lang="zh-TW" sz="1600" b="1" kern="0" dirty="0" smtClean="0">
                          <a:solidFill>
                            <a:srgbClr val="FF00FF"/>
                          </a:solidFill>
                          <a:effectLst/>
                          <a:latin typeface="Times New Roman" panose="02020603050405020304" pitchFamily="18" charset="0"/>
                          <a:ea typeface="標楷體" panose="03000509000000000000" pitchFamily="65" charset="-120"/>
                          <a:cs typeface="Times New Roman" panose="02020603050405020304" pitchFamily="18" charset="0"/>
                        </a:rPr>
                        <a:t>理工學院</a:t>
                      </a:r>
                      <a:endParaRPr lang="zh-TW" sz="1600" b="1" kern="100" dirty="0">
                        <a:solidFill>
                          <a:srgbClr val="FF00FF"/>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生機系</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a:effectLst/>
                          <a:latin typeface="Times New Roman" panose="02020603050405020304" pitchFamily="18" charset="0"/>
                          <a:ea typeface="標楷體" panose="03000509000000000000" pitchFamily="65" charset="-120"/>
                          <a:cs typeface="Times New Roman" panose="02020603050405020304" pitchFamily="18" charset="0"/>
                        </a:rPr>
                        <a:t>教授兼學術副校長</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r>
              <a:tr h="324000">
                <a:tc>
                  <a:txBody>
                    <a:bodyPr/>
                    <a:lstStyle/>
                    <a:p>
                      <a:pPr algn="ctr">
                        <a:lnSpc>
                          <a:spcPts val="1600"/>
                        </a:lnSpc>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a:effectLst/>
                          <a:latin typeface="Times New Roman" panose="02020603050405020304" pitchFamily="18" charset="0"/>
                          <a:ea typeface="標楷體" panose="03000509000000000000" pitchFamily="65" charset="-120"/>
                          <a:cs typeface="Times New Roman" panose="02020603050405020304" pitchFamily="18" charset="0"/>
                        </a:rPr>
                        <a:t>朱紀實</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nSpc>
                          <a:spcPts val="1600"/>
                        </a:lnSpc>
                        <a:spcAft>
                          <a:spcPts val="0"/>
                        </a:spcAft>
                      </a:pPr>
                      <a:r>
                        <a:rPr lang="zh-TW" sz="1600" b="1" kern="0" dirty="0">
                          <a:effectLst/>
                          <a:latin typeface="Times New Roman" panose="02020603050405020304" pitchFamily="18" charset="0"/>
                          <a:ea typeface="標楷體" panose="03000509000000000000" pitchFamily="65" charset="-120"/>
                          <a:cs typeface="Times New Roman" panose="02020603050405020304" pitchFamily="18" charset="0"/>
                        </a:rPr>
                        <a:t>當然委員</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103/08/01</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indent="16510" algn="ctr">
                        <a:lnSpc>
                          <a:spcPts val="1600"/>
                        </a:lnSpc>
                        <a:spcAft>
                          <a:spcPts val="0"/>
                        </a:spcAft>
                      </a:pPr>
                      <a:r>
                        <a:rPr lang="zh-TW" sz="1600" b="1" kern="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生科院</a:t>
                      </a:r>
                      <a:endParaRPr lang="zh-TW" sz="16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微藥系</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a:effectLst/>
                          <a:latin typeface="Times New Roman" panose="02020603050405020304" pitchFamily="18" charset="0"/>
                          <a:ea typeface="標楷體" panose="03000509000000000000" pitchFamily="65" charset="-120"/>
                          <a:cs typeface="Times New Roman" panose="02020603050405020304" pitchFamily="18" charset="0"/>
                        </a:rPr>
                        <a:t>教授兼生命科學院院長</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r>
              <a:tr h="324000">
                <a:tc>
                  <a:txBody>
                    <a:bodyPr/>
                    <a:lstStyle/>
                    <a:p>
                      <a:pPr algn="ctr">
                        <a:lnSpc>
                          <a:spcPts val="1600"/>
                        </a:lnSpc>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a:effectLst/>
                          <a:latin typeface="Times New Roman" panose="02020603050405020304" pitchFamily="18" charset="0"/>
                          <a:ea typeface="標楷體" panose="03000509000000000000" pitchFamily="65" charset="-120"/>
                          <a:cs typeface="Times New Roman" panose="02020603050405020304" pitchFamily="18" charset="0"/>
                        </a:rPr>
                        <a:t>黃光亮</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nSpc>
                          <a:spcPts val="1600"/>
                        </a:lnSpc>
                        <a:spcAft>
                          <a:spcPts val="0"/>
                        </a:spcAft>
                      </a:pPr>
                      <a:r>
                        <a:rPr lang="zh-TW" sz="1600" b="1" kern="0" dirty="0">
                          <a:effectLst/>
                          <a:latin typeface="Times New Roman" panose="02020603050405020304" pitchFamily="18" charset="0"/>
                          <a:ea typeface="標楷體" panose="03000509000000000000" pitchFamily="65" charset="-120"/>
                          <a:cs typeface="Times New Roman" panose="02020603050405020304" pitchFamily="18" charset="0"/>
                        </a:rPr>
                        <a:t>當然委員</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104/08/01</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indent="16510" algn="ctr">
                        <a:lnSpc>
                          <a:spcPts val="1600"/>
                        </a:lnSpc>
                        <a:spcAft>
                          <a:spcPts val="0"/>
                        </a:spcAft>
                      </a:pPr>
                      <a:r>
                        <a:rPr lang="zh-TW" sz="1600" b="1" kern="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農學院</a:t>
                      </a:r>
                      <a:endParaRPr lang="zh-TW" sz="1600" b="1" kern="10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園藝系</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a:effectLst/>
                          <a:latin typeface="Times New Roman" panose="02020603050405020304" pitchFamily="18" charset="0"/>
                          <a:ea typeface="標楷體" panose="03000509000000000000" pitchFamily="65" charset="-120"/>
                          <a:cs typeface="Times New Roman" panose="02020603050405020304" pitchFamily="18" charset="0"/>
                        </a:rPr>
                        <a:t>教授兼農學院院長</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r>
              <a:tr h="324000">
                <a:tc>
                  <a:txBody>
                    <a:bodyPr/>
                    <a:lstStyle/>
                    <a:p>
                      <a:pPr algn="ctr">
                        <a:lnSpc>
                          <a:spcPts val="1600"/>
                        </a:lnSpc>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spcAft>
                          <a:spcPts val="0"/>
                        </a:spcAft>
                      </a:pPr>
                      <a:r>
                        <a:rPr lang="zh-TW" sz="1600" b="1" kern="0">
                          <a:effectLst/>
                          <a:latin typeface="Times New Roman" panose="02020603050405020304" pitchFamily="18" charset="0"/>
                          <a:ea typeface="標楷體" panose="03000509000000000000" pitchFamily="65" charset="-120"/>
                          <a:cs typeface="Times New Roman" panose="02020603050405020304" pitchFamily="18" charset="0"/>
                        </a:rPr>
                        <a:t>周世認</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just">
                        <a:spcAft>
                          <a:spcPts val="0"/>
                        </a:spcAft>
                      </a:pPr>
                      <a:r>
                        <a:rPr lang="zh-TW" sz="1600" b="1" kern="0" dirty="0">
                          <a:effectLst/>
                          <a:latin typeface="Times New Roman" panose="02020603050405020304" pitchFamily="18" charset="0"/>
                          <a:ea typeface="標楷體" panose="03000509000000000000" pitchFamily="65" charset="-120"/>
                          <a:cs typeface="Times New Roman" panose="02020603050405020304" pitchFamily="18" charset="0"/>
                        </a:rPr>
                        <a:t>當然</a:t>
                      </a:r>
                      <a:r>
                        <a:rPr 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委員</a:t>
                      </a:r>
                      <a:r>
                        <a:rPr lang="zh-TW" altLang="en-US" sz="16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sz="1600" b="1" kern="0"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獸醫</a:t>
                      </a:r>
                      <a:r>
                        <a:rPr lang="zh-TW" sz="1600" b="1" kern="0" dirty="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師</a:t>
                      </a:r>
                      <a:endParaRPr lang="zh-TW" sz="1600" b="1" kern="100" dirty="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105/09/20</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spcAft>
                          <a:spcPts val="0"/>
                        </a:spcAft>
                      </a:pPr>
                      <a:r>
                        <a:rPr lang="zh-TW" sz="1600" b="1" kern="0"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獸醫學院</a:t>
                      </a:r>
                      <a:endParaRPr lang="zh-TW" sz="1600" b="1" kern="100" dirty="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spcAft>
                          <a:spcPts val="0"/>
                        </a:spcAft>
                      </a:pPr>
                      <a:r>
                        <a:rPr 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獸醫系</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100">
                          <a:effectLst/>
                          <a:latin typeface="Times New Roman" panose="02020603050405020304" pitchFamily="18" charset="0"/>
                          <a:ea typeface="標楷體" panose="03000509000000000000" pitchFamily="65" charset="-120"/>
                          <a:cs typeface="Times New Roman" panose="02020603050405020304" pitchFamily="18" charset="0"/>
                        </a:rPr>
                        <a:t>教授</a:t>
                      </a:r>
                    </a:p>
                  </a:txBody>
                  <a:tcPr marL="11323" marR="11323" marT="0" marB="0" anchor="ctr"/>
                </a:tc>
              </a:tr>
              <a:tr h="324000">
                <a:tc>
                  <a:txBody>
                    <a:bodyPr/>
                    <a:lstStyle/>
                    <a:p>
                      <a:pPr algn="ctr">
                        <a:lnSpc>
                          <a:spcPts val="1600"/>
                        </a:lnSpc>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吳瑞得</a:t>
                      </a:r>
                      <a:endParaRPr lang="zh-TW" sz="16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just">
                        <a:lnSpc>
                          <a:spcPts val="1600"/>
                        </a:lnSpc>
                        <a:spcAft>
                          <a:spcPts val="0"/>
                        </a:spcAft>
                      </a:pPr>
                      <a:r>
                        <a:rPr 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委員</a:t>
                      </a:r>
                      <a:r>
                        <a:rPr lang="zh-TW" altLang="en-US" sz="16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sz="1600" b="1" kern="0"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獸醫</a:t>
                      </a:r>
                      <a:r>
                        <a:rPr lang="zh-TW" sz="1600" b="1" kern="0" dirty="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師</a:t>
                      </a:r>
                      <a:endParaRPr lang="zh-TW" sz="1600" b="1" kern="100" dirty="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101/08/01</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indent="16510" algn="ctr">
                        <a:lnSpc>
                          <a:spcPts val="1600"/>
                        </a:lnSpc>
                        <a:spcAft>
                          <a:spcPts val="0"/>
                        </a:spcAft>
                      </a:pPr>
                      <a:r>
                        <a:rPr lang="zh-TW" sz="1600" b="1" kern="0" dirty="0" smtClean="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獸醫學院</a:t>
                      </a:r>
                      <a:endParaRPr lang="zh-TW" sz="1600" b="1" kern="100" dirty="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獸醫系</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a:effectLst/>
                          <a:latin typeface="Times New Roman" panose="02020603050405020304" pitchFamily="18" charset="0"/>
                          <a:ea typeface="標楷體" panose="03000509000000000000" pitchFamily="65" charset="-120"/>
                          <a:cs typeface="Times New Roman" panose="02020603050405020304" pitchFamily="18" charset="0"/>
                        </a:rPr>
                        <a:t>副教授</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r>
              <a:tr h="324000">
                <a:tc>
                  <a:txBody>
                    <a:bodyPr/>
                    <a:lstStyle/>
                    <a:p>
                      <a:pPr algn="ctr">
                        <a:lnSpc>
                          <a:spcPts val="1600"/>
                        </a:lnSpc>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郭介煒</a:t>
                      </a:r>
                      <a:endParaRPr lang="zh-TW" sz="16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marL="0" marR="0" indent="0" algn="just" defTabSz="914400" rtl="0" eaLnBrk="1" fontAlgn="auto" latinLnBrk="0" hangingPunct="1">
                        <a:lnSpc>
                          <a:spcPts val="1600"/>
                        </a:lnSpc>
                        <a:spcBef>
                          <a:spcPts val="0"/>
                        </a:spcBef>
                        <a:spcAft>
                          <a:spcPts val="0"/>
                        </a:spcAft>
                        <a:buClrTx/>
                        <a:buSzTx/>
                        <a:buFontTx/>
                        <a:buNone/>
                        <a:tabLst/>
                        <a:defRPr/>
                      </a:pPr>
                      <a:r>
                        <a:rPr lang="zh-TW" alt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委員</a:t>
                      </a:r>
                      <a:r>
                        <a:rPr lang="zh-TW" altLang="en-US" sz="16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sz="1600" b="1" u="sng" kern="0" dirty="0" smtClean="0">
                          <a:solidFill>
                            <a:srgbClr val="996633"/>
                          </a:solidFill>
                          <a:effectLst/>
                          <a:latin typeface="Times New Roman" panose="02020603050405020304" pitchFamily="18" charset="0"/>
                          <a:ea typeface="標楷體" panose="03000509000000000000" pitchFamily="65" charset="-120"/>
                          <a:cs typeface="Times New Roman" panose="02020603050405020304" pitchFamily="18" charset="0"/>
                        </a:rPr>
                        <a:t>非</a:t>
                      </a:r>
                      <a:r>
                        <a:rPr lang="zh-TW" sz="1600" b="1" u="sng" kern="0" dirty="0">
                          <a:solidFill>
                            <a:srgbClr val="996633"/>
                          </a:solidFill>
                          <a:effectLst/>
                          <a:latin typeface="Times New Roman" panose="02020603050405020304" pitchFamily="18" charset="0"/>
                          <a:ea typeface="標楷體" panose="03000509000000000000" pitchFamily="65" charset="-120"/>
                          <a:cs typeface="Times New Roman" panose="02020603050405020304" pitchFamily="18" charset="0"/>
                        </a:rPr>
                        <a:t>動物實驗專業領域</a:t>
                      </a:r>
                      <a:endParaRPr lang="zh-TW" sz="1600" b="1" u="sng" kern="100" dirty="0">
                        <a:solidFill>
                          <a:srgbClr val="996633"/>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105/08/01</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indent="16510" algn="ctr">
                        <a:lnSpc>
                          <a:spcPts val="1600"/>
                        </a:lnSpc>
                        <a:spcAft>
                          <a:spcPts val="0"/>
                        </a:spcAft>
                      </a:pPr>
                      <a:r>
                        <a:rPr lang="zh-TW" sz="1600" b="1" kern="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農學院</a:t>
                      </a:r>
                      <a:endParaRPr lang="zh-TW" sz="1600" b="1" kern="10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農藝系</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a:effectLst/>
                          <a:latin typeface="Times New Roman" panose="02020603050405020304" pitchFamily="18" charset="0"/>
                          <a:ea typeface="標楷體" panose="03000509000000000000" pitchFamily="65" charset="-120"/>
                          <a:cs typeface="Times New Roman" panose="02020603050405020304" pitchFamily="18" charset="0"/>
                        </a:rPr>
                        <a:t>助理教授</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r>
              <a:tr h="324000">
                <a:tc>
                  <a:txBody>
                    <a:bodyPr/>
                    <a:lstStyle/>
                    <a:p>
                      <a:pPr algn="ctr">
                        <a:lnSpc>
                          <a:spcPts val="1600"/>
                        </a:lnSpc>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賴弘智</a:t>
                      </a:r>
                      <a:endParaRPr lang="zh-TW" sz="16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just">
                        <a:lnSpc>
                          <a:spcPts val="1600"/>
                        </a:lnSpc>
                        <a:spcAft>
                          <a:spcPts val="0"/>
                        </a:spcAft>
                      </a:pPr>
                      <a:r>
                        <a:rPr 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委員</a:t>
                      </a:r>
                      <a:r>
                        <a:rPr lang="zh-TW" altLang="en-US" sz="16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en-US" sz="1600" b="1" kern="0"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A1</a:t>
                      </a:r>
                      <a:r>
                        <a:rPr lang="zh-TW" sz="1600" b="1" kern="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水生動物舍舍長</a:t>
                      </a:r>
                      <a:endParaRPr lang="zh-TW" sz="1600" b="1" kern="10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103/08/01</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indent="16510" algn="ctr">
                        <a:lnSpc>
                          <a:spcPts val="1600"/>
                        </a:lnSpc>
                        <a:spcAft>
                          <a:spcPts val="0"/>
                        </a:spcAft>
                      </a:pPr>
                      <a:r>
                        <a:rPr lang="zh-TW" sz="1600" b="1" kern="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生科院</a:t>
                      </a:r>
                      <a:endParaRPr lang="zh-TW" sz="16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a:effectLst/>
                          <a:latin typeface="Times New Roman" panose="02020603050405020304" pitchFamily="18" charset="0"/>
                          <a:ea typeface="標楷體" panose="03000509000000000000" pitchFamily="65" charset="-120"/>
                          <a:cs typeface="Times New Roman" panose="02020603050405020304" pitchFamily="18" charset="0"/>
                        </a:rPr>
                        <a:t>水</a:t>
                      </a:r>
                      <a:r>
                        <a:rPr 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生系</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a:effectLst/>
                          <a:latin typeface="Times New Roman" panose="02020603050405020304" pitchFamily="18" charset="0"/>
                          <a:ea typeface="標楷體" panose="03000509000000000000" pitchFamily="65" charset="-120"/>
                          <a:cs typeface="Times New Roman" panose="02020603050405020304" pitchFamily="18" charset="0"/>
                        </a:rPr>
                        <a:t>教授</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r>
              <a:tr h="324000">
                <a:tc>
                  <a:txBody>
                    <a:bodyPr/>
                    <a:lstStyle/>
                    <a:p>
                      <a:pPr algn="ctr">
                        <a:lnSpc>
                          <a:spcPts val="1600"/>
                        </a:lnSpc>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黃襟錦</a:t>
                      </a:r>
                      <a:endParaRPr lang="zh-TW" sz="16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nSpc>
                          <a:spcPts val="1600"/>
                        </a:lnSpc>
                        <a:spcAft>
                          <a:spcPts val="0"/>
                        </a:spcAft>
                      </a:pPr>
                      <a:r>
                        <a:rPr 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委員</a:t>
                      </a:r>
                      <a:r>
                        <a:rPr lang="zh-TW" altLang="en-US" sz="16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en-US" sz="1600" b="1" kern="0"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B1</a:t>
                      </a:r>
                      <a:r>
                        <a:rPr lang="zh-TW" sz="1600" b="1" kern="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實驗動物舍舍長</a:t>
                      </a:r>
                      <a:endParaRPr lang="zh-TW" sz="1600" b="1" kern="10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105/08/01</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indent="16510" algn="ctr">
                        <a:lnSpc>
                          <a:spcPts val="1600"/>
                        </a:lnSpc>
                        <a:spcAft>
                          <a:spcPts val="0"/>
                        </a:spcAft>
                      </a:pPr>
                      <a:r>
                        <a:rPr lang="zh-TW" sz="1600" b="1" kern="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生科院</a:t>
                      </a:r>
                      <a:endParaRPr lang="zh-TW" sz="16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alt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微藥系</a:t>
                      </a:r>
                      <a:endParaRPr lang="zh-TW" alt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a:effectLst/>
                          <a:latin typeface="Times New Roman" panose="02020603050405020304" pitchFamily="18" charset="0"/>
                          <a:ea typeface="標楷體" panose="03000509000000000000" pitchFamily="65" charset="-120"/>
                          <a:cs typeface="Times New Roman" panose="02020603050405020304" pitchFamily="18" charset="0"/>
                        </a:rPr>
                        <a:t>助理教授</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r>
              <a:tr h="324000">
                <a:tc>
                  <a:txBody>
                    <a:bodyPr/>
                    <a:lstStyle/>
                    <a:p>
                      <a:pPr algn="ctr">
                        <a:lnSpc>
                          <a:spcPts val="1600"/>
                        </a:lnSpc>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連塗發</a:t>
                      </a:r>
                      <a:endParaRPr lang="zh-TW" sz="16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nSpc>
                          <a:spcPts val="1600"/>
                        </a:lnSpc>
                        <a:spcAft>
                          <a:spcPts val="0"/>
                        </a:spcAft>
                      </a:pPr>
                      <a:r>
                        <a:rPr 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委員</a:t>
                      </a:r>
                      <a:r>
                        <a:rPr lang="zh-TW" altLang="en-US" sz="16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en-US" sz="1600" b="1" kern="0"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C1</a:t>
                      </a:r>
                      <a:r>
                        <a:rPr lang="zh-TW" sz="1600" b="1" kern="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禽類動物舍舍長</a:t>
                      </a:r>
                      <a:endParaRPr lang="zh-TW" sz="1600" b="1" kern="10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105/08/01</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indent="16510" algn="ctr">
                        <a:lnSpc>
                          <a:spcPts val="1600"/>
                        </a:lnSpc>
                        <a:spcAft>
                          <a:spcPts val="0"/>
                        </a:spcAft>
                      </a:pPr>
                      <a:r>
                        <a:rPr lang="zh-TW" sz="1600" b="1" kern="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農學院</a:t>
                      </a:r>
                      <a:endParaRPr lang="zh-TW" sz="1600" b="1" kern="10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動科系</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a:effectLst/>
                          <a:latin typeface="Times New Roman" panose="02020603050405020304" pitchFamily="18" charset="0"/>
                          <a:ea typeface="標楷體" panose="03000509000000000000" pitchFamily="65" charset="-120"/>
                          <a:cs typeface="Times New Roman" panose="02020603050405020304" pitchFamily="18" charset="0"/>
                        </a:rPr>
                        <a:t>教授兼動物試驗場主任</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r>
              <a:tr h="432000">
                <a:tc>
                  <a:txBody>
                    <a:bodyPr/>
                    <a:lstStyle/>
                    <a:p>
                      <a:pPr algn="ctr">
                        <a:lnSpc>
                          <a:spcPts val="1600"/>
                        </a:lnSpc>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吳希天</a:t>
                      </a:r>
                      <a:endParaRPr lang="zh-TW" sz="16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just">
                        <a:lnSpc>
                          <a:spcPts val="1600"/>
                        </a:lnSpc>
                        <a:spcAft>
                          <a:spcPts val="0"/>
                        </a:spcAft>
                      </a:pPr>
                      <a:r>
                        <a:rPr 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委員</a:t>
                      </a:r>
                      <a:r>
                        <a:rPr lang="zh-TW" altLang="en-US" sz="16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sz="1600" b="1" kern="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訓練</a:t>
                      </a:r>
                      <a:r>
                        <a:rPr lang="zh-TW" sz="16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合格</a:t>
                      </a:r>
                      <a:r>
                        <a:rPr lang="zh-TW" sz="1600" b="1" kern="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人員</a:t>
                      </a:r>
                      <a:r>
                        <a:rPr lang="zh-TW" altLang="en-US" sz="16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en-US" sz="1600" b="1" kern="0"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B2</a:t>
                      </a:r>
                      <a:r>
                        <a:rPr lang="zh-TW" sz="1600" b="1" kern="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實驗動物舍舍長</a:t>
                      </a:r>
                      <a:endParaRPr lang="zh-TW" sz="1600" b="1" kern="10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99/08/01</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indent="16510" algn="ctr">
                        <a:lnSpc>
                          <a:spcPts val="1600"/>
                        </a:lnSpc>
                        <a:spcAft>
                          <a:spcPts val="0"/>
                        </a:spcAft>
                      </a:pPr>
                      <a:r>
                        <a:rPr lang="zh-TW" sz="1600" b="1" kern="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農學院</a:t>
                      </a:r>
                      <a:endParaRPr lang="zh-TW" sz="1600" b="1" kern="10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生農業系</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a:effectLst/>
                          <a:latin typeface="Times New Roman" panose="02020603050405020304" pitchFamily="18" charset="0"/>
                          <a:ea typeface="標楷體" panose="03000509000000000000" pitchFamily="65" charset="-120"/>
                          <a:cs typeface="Times New Roman" panose="02020603050405020304" pitchFamily="18" charset="0"/>
                        </a:rPr>
                        <a:t>副教授</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r>
              <a:tr h="324000">
                <a:tc>
                  <a:txBody>
                    <a:bodyPr/>
                    <a:lstStyle/>
                    <a:p>
                      <a:pPr algn="ctr">
                        <a:lnSpc>
                          <a:spcPts val="1600"/>
                        </a:lnSpc>
                        <a:spcAft>
                          <a:spcPts val="0"/>
                        </a:spcAft>
                      </a:pPr>
                      <a:r>
                        <a:rPr lang="en-US" sz="1600" b="1" kern="10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趙清賢</a:t>
                      </a:r>
                      <a:endParaRPr lang="zh-TW" sz="16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just">
                        <a:lnSpc>
                          <a:spcPts val="1600"/>
                        </a:lnSpc>
                        <a:spcAft>
                          <a:spcPts val="0"/>
                        </a:spcAft>
                      </a:pPr>
                      <a:r>
                        <a:rPr lang="zh-TW" sz="1600" b="1" kern="0" dirty="0">
                          <a:effectLst/>
                          <a:latin typeface="Times New Roman" panose="02020603050405020304" pitchFamily="18" charset="0"/>
                          <a:ea typeface="標楷體" panose="03000509000000000000" pitchFamily="65" charset="-120"/>
                          <a:cs typeface="Times New Roman" panose="02020603050405020304" pitchFamily="18" charset="0"/>
                        </a:rPr>
                        <a:t>委員</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101/08/01</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indent="16510" algn="ctr">
                        <a:lnSpc>
                          <a:spcPts val="1600"/>
                        </a:lnSpc>
                        <a:spcAft>
                          <a:spcPts val="0"/>
                        </a:spcAft>
                      </a:pPr>
                      <a:r>
                        <a:rPr lang="zh-TW" sz="1600" b="1" kern="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農學院</a:t>
                      </a:r>
                      <a:endParaRPr lang="zh-TW" sz="1600" b="1" kern="10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動</a:t>
                      </a:r>
                      <a:r>
                        <a:rPr lang="zh-TW" alt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科</a:t>
                      </a:r>
                      <a:r>
                        <a:rPr 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系</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a:effectLst/>
                          <a:latin typeface="Times New Roman" panose="02020603050405020304" pitchFamily="18" charset="0"/>
                          <a:ea typeface="標楷體" panose="03000509000000000000" pitchFamily="65" charset="-120"/>
                          <a:cs typeface="Times New Roman" panose="02020603050405020304" pitchFamily="18" charset="0"/>
                        </a:rPr>
                        <a:t>教授</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r>
              <a:tr h="324000">
                <a:tc>
                  <a:txBody>
                    <a:bodyPr/>
                    <a:lstStyle/>
                    <a:p>
                      <a:pPr algn="ctr">
                        <a:lnSpc>
                          <a:spcPts val="1600"/>
                        </a:lnSpc>
                        <a:spcAft>
                          <a:spcPts val="0"/>
                        </a:spcAft>
                      </a:pPr>
                      <a:r>
                        <a:rPr lang="en-US" sz="1600" b="1" kern="10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吳思敬</a:t>
                      </a:r>
                      <a:endParaRPr lang="zh-TW" sz="16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nSpc>
                          <a:spcPts val="1600"/>
                        </a:lnSpc>
                        <a:spcAft>
                          <a:spcPts val="0"/>
                        </a:spcAft>
                      </a:pPr>
                      <a:r>
                        <a:rPr lang="zh-TW" sz="1600" b="1" kern="0" dirty="0">
                          <a:effectLst/>
                          <a:latin typeface="Times New Roman" panose="02020603050405020304" pitchFamily="18" charset="0"/>
                          <a:ea typeface="標楷體" panose="03000509000000000000" pitchFamily="65" charset="-120"/>
                          <a:cs typeface="Times New Roman" panose="02020603050405020304" pitchFamily="18" charset="0"/>
                        </a:rPr>
                        <a:t>委員</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101/08/01</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indent="16510" algn="ctr">
                        <a:lnSpc>
                          <a:spcPts val="1600"/>
                        </a:lnSpc>
                        <a:spcAft>
                          <a:spcPts val="0"/>
                        </a:spcAft>
                      </a:pPr>
                      <a:r>
                        <a:rPr lang="zh-TW" sz="1600" b="1" kern="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生科院</a:t>
                      </a:r>
                      <a:endParaRPr lang="zh-TW" sz="16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食科系</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a:effectLst/>
                          <a:latin typeface="Times New Roman" panose="02020603050405020304" pitchFamily="18" charset="0"/>
                          <a:ea typeface="標楷體" panose="03000509000000000000" pitchFamily="65" charset="-120"/>
                          <a:cs typeface="Times New Roman" panose="02020603050405020304" pitchFamily="18" charset="0"/>
                        </a:rPr>
                        <a:t>教授</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r>
              <a:tr h="324000">
                <a:tc>
                  <a:txBody>
                    <a:bodyPr/>
                    <a:lstStyle/>
                    <a:p>
                      <a:pPr algn="ctr">
                        <a:lnSpc>
                          <a:spcPts val="1600"/>
                        </a:lnSpc>
                        <a:spcAft>
                          <a:spcPts val="0"/>
                        </a:spcAft>
                      </a:pPr>
                      <a:r>
                        <a:rPr lang="en-US" sz="1600" b="1" kern="10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劉怡文</a:t>
                      </a:r>
                      <a:endParaRPr lang="zh-TW" sz="16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just">
                        <a:lnSpc>
                          <a:spcPts val="1600"/>
                        </a:lnSpc>
                        <a:spcAft>
                          <a:spcPts val="0"/>
                        </a:spcAft>
                      </a:pPr>
                      <a:r>
                        <a:rPr 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委員</a:t>
                      </a:r>
                      <a:r>
                        <a:rPr lang="zh-TW" altLang="en-US" sz="16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sz="1600" b="1" kern="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訓練</a:t>
                      </a:r>
                      <a:r>
                        <a:rPr lang="zh-TW" sz="16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合格人員</a:t>
                      </a:r>
                      <a:endParaRPr lang="zh-TW" sz="16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99/08/01</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indent="16510" algn="ctr">
                        <a:lnSpc>
                          <a:spcPts val="1600"/>
                        </a:lnSpc>
                        <a:spcAft>
                          <a:spcPts val="0"/>
                        </a:spcAft>
                      </a:pPr>
                      <a:r>
                        <a:rPr lang="zh-TW" sz="1600" b="1" kern="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生科院</a:t>
                      </a:r>
                      <a:endParaRPr lang="zh-TW" sz="16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zh-TW" alt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微藥系</a:t>
                      </a:r>
                      <a:endParaRPr lang="zh-TW" altLang="zh-TW" sz="1600" b="1" kern="100" dirty="0" smtClean="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a:effectLst/>
                          <a:latin typeface="Times New Roman" panose="02020603050405020304" pitchFamily="18" charset="0"/>
                          <a:ea typeface="標楷體" panose="03000509000000000000" pitchFamily="65" charset="-120"/>
                          <a:cs typeface="Times New Roman" panose="02020603050405020304" pitchFamily="18" charset="0"/>
                        </a:rPr>
                        <a:t>教授</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r>
              <a:tr h="324000">
                <a:tc>
                  <a:txBody>
                    <a:bodyPr/>
                    <a:lstStyle/>
                    <a:p>
                      <a:pPr algn="ctr">
                        <a:lnSpc>
                          <a:spcPts val="1600"/>
                        </a:lnSpc>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王紹鴻</a:t>
                      </a:r>
                      <a:endParaRPr lang="zh-TW" sz="16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zh-TW" alt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委員</a:t>
                      </a:r>
                      <a:r>
                        <a:rPr lang="zh-TW" altLang="en-US"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sz="1600" b="1" kern="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訓練</a:t>
                      </a:r>
                      <a:r>
                        <a:rPr lang="zh-TW" sz="16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合格人員</a:t>
                      </a:r>
                      <a:endParaRPr lang="zh-TW" sz="16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en-US" sz="1600" b="1" kern="0" dirty="0">
                          <a:effectLst/>
                          <a:latin typeface="Times New Roman" panose="02020603050405020304" pitchFamily="18" charset="0"/>
                          <a:ea typeface="標楷體" panose="03000509000000000000" pitchFamily="65" charset="-120"/>
                          <a:cs typeface="Times New Roman" panose="02020603050405020304" pitchFamily="18" charset="0"/>
                        </a:rPr>
                        <a:t>105/08/01</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indent="16510" algn="ctr">
                        <a:lnSpc>
                          <a:spcPts val="1600"/>
                        </a:lnSpc>
                        <a:spcAft>
                          <a:spcPts val="0"/>
                        </a:spcAft>
                      </a:pPr>
                      <a:r>
                        <a:rPr lang="zh-TW" sz="1600" b="1" kern="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生科院</a:t>
                      </a:r>
                      <a:endParaRPr lang="zh-TW" sz="16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alt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微藥系</a:t>
                      </a:r>
                      <a:endParaRPr lang="zh-TW" alt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a:effectLst/>
                          <a:latin typeface="Times New Roman" panose="02020603050405020304" pitchFamily="18" charset="0"/>
                          <a:ea typeface="標楷體" panose="03000509000000000000" pitchFamily="65" charset="-120"/>
                          <a:cs typeface="Times New Roman" panose="02020603050405020304" pitchFamily="18" charset="0"/>
                        </a:rPr>
                        <a:t>副教授</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r>
              <a:tr h="468000">
                <a:tc>
                  <a:txBody>
                    <a:bodyPr/>
                    <a:lstStyle/>
                    <a:p>
                      <a:pPr algn="ctr">
                        <a:lnSpc>
                          <a:spcPts val="1600"/>
                        </a:lnSpc>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a:effectLst/>
                          <a:latin typeface="Times New Roman" panose="02020603050405020304" pitchFamily="18" charset="0"/>
                          <a:ea typeface="標楷體" panose="03000509000000000000" pitchFamily="65" charset="-120"/>
                          <a:cs typeface="Times New Roman" panose="02020603050405020304" pitchFamily="18" charset="0"/>
                        </a:rPr>
                        <a:t>魏佳俐</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just">
                        <a:lnSpc>
                          <a:spcPts val="1600"/>
                        </a:lnSpc>
                        <a:spcAft>
                          <a:spcPts val="0"/>
                        </a:spcAft>
                      </a:pPr>
                      <a:r>
                        <a:rPr lang="zh-TW" sz="16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執行</a:t>
                      </a:r>
                      <a:r>
                        <a:rPr lang="zh-TW" sz="1600" b="1" kern="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秘書</a:t>
                      </a:r>
                      <a:r>
                        <a:rPr lang="zh-TW" altLang="en-US" sz="16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、委員、</a:t>
                      </a:r>
                      <a:r>
                        <a:rPr lang="zh-TW" sz="1600" b="1" kern="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訓練</a:t>
                      </a:r>
                      <a:r>
                        <a:rPr lang="zh-TW" sz="16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合格人員</a:t>
                      </a:r>
                      <a:endParaRPr lang="zh-TW" sz="16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105/08/01</a:t>
                      </a:r>
                      <a:b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br>
                      <a:r>
                        <a:rPr lang="en-US" sz="1600" b="1" kern="0">
                          <a:effectLst/>
                          <a:latin typeface="Times New Roman" panose="02020603050405020304" pitchFamily="18" charset="0"/>
                          <a:ea typeface="標楷體" panose="03000509000000000000" pitchFamily="65" charset="-120"/>
                          <a:cs typeface="Times New Roman" panose="02020603050405020304" pitchFamily="18" charset="0"/>
                        </a:rPr>
                        <a:t>99/08/01</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indent="16510" algn="ctr">
                        <a:lnSpc>
                          <a:spcPts val="1600"/>
                        </a:lnSpc>
                        <a:spcAft>
                          <a:spcPts val="0"/>
                        </a:spcAft>
                      </a:pPr>
                      <a:r>
                        <a:rPr lang="zh-TW" sz="1600" b="1" kern="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生科院</a:t>
                      </a:r>
                      <a:endParaRPr lang="zh-TW" sz="16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a:effectLst/>
                          <a:latin typeface="Times New Roman" panose="02020603050405020304" pitchFamily="18" charset="0"/>
                          <a:ea typeface="標楷體" panose="03000509000000000000" pitchFamily="65" charset="-120"/>
                          <a:cs typeface="Times New Roman" panose="02020603050405020304" pitchFamily="18" charset="0"/>
                        </a:rPr>
                        <a:t>生化科技學系</a:t>
                      </a:r>
                      <a:endParaRPr lang="zh-TW" sz="16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c>
                  <a:txBody>
                    <a:bodyPr/>
                    <a:lstStyle/>
                    <a:p>
                      <a:pPr algn="ctr">
                        <a:lnSpc>
                          <a:spcPts val="1600"/>
                        </a:lnSpc>
                        <a:spcAft>
                          <a:spcPts val="0"/>
                        </a:spcAft>
                      </a:pPr>
                      <a:r>
                        <a:rPr lang="zh-TW" sz="1600" b="1" kern="0" dirty="0">
                          <a:effectLst/>
                          <a:latin typeface="Times New Roman" panose="02020603050405020304" pitchFamily="18" charset="0"/>
                          <a:ea typeface="標楷體" panose="03000509000000000000" pitchFamily="65" charset="-120"/>
                          <a:cs typeface="Times New Roman" panose="02020603050405020304" pitchFamily="18" charset="0"/>
                        </a:rPr>
                        <a:t>助理教授</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323" marR="11323" marT="0" marB="0" anchor="ctr"/>
                </a:tc>
              </a:tr>
            </a:tbl>
          </a:graphicData>
        </a:graphic>
      </p:graphicFrame>
    </p:spTree>
    <p:extLst>
      <p:ext uri="{BB962C8B-B14F-4D97-AF65-F5344CB8AC3E}">
        <p14:creationId xmlns:p14="http://schemas.microsoft.com/office/powerpoint/2010/main" val="6616322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4936</TotalTime>
  <Words>6164</Words>
  <Application>Microsoft Office PowerPoint</Application>
  <PresentationFormat>如螢幕大小 (4:3)</PresentationFormat>
  <Paragraphs>720</Paragraphs>
  <Slides>72</Slides>
  <Notes>1</Notes>
  <HiddenSlides>0</HiddenSlides>
  <MMClips>0</MMClips>
  <ScaleCrop>false</ScaleCrop>
  <HeadingPairs>
    <vt:vector size="4" baseType="variant">
      <vt:variant>
        <vt:lpstr>佈景主題</vt:lpstr>
      </vt:variant>
      <vt:variant>
        <vt:i4>1</vt:i4>
      </vt:variant>
      <vt:variant>
        <vt:lpstr>投影片標題</vt:lpstr>
      </vt:variant>
      <vt:variant>
        <vt:i4>72</vt:i4>
      </vt:variant>
    </vt:vector>
  </HeadingPairs>
  <TitlesOfParts>
    <vt:vector size="73" baseType="lpstr">
      <vt:lpstr>Office 佈景主題</vt:lpstr>
      <vt:lpstr>國立嘉義大學動物實驗申請與監督之流程與注意事項</vt:lpstr>
      <vt:lpstr>行政院農業委員會 「實驗動物照護及使用委員會或小組設置及管理辦法」</vt:lpstr>
      <vt:lpstr>行政院農業委員會 「實驗動物照護及使用委員會或小組設置及管理辦法」</vt:lpstr>
      <vt:lpstr>行政院農業委員會 「實驗動物照護及使用委員會或小組設置及管理辦法」</vt:lpstr>
      <vt:lpstr>行政院農業委員會 「實驗動物照護及使用委員會或小組疑義解釋」</vt:lpstr>
      <vt:lpstr>行政院農業委員會 「實驗動物照護及使用委員會或小組疑義解釋」</vt:lpstr>
      <vt:lpstr>PowerPoint 簡報</vt:lpstr>
      <vt:lpstr>本校「實驗動物舍管理辦法」</vt:lpstr>
      <vt:lpstr>本校實驗動物照護及使用管理委員會成員名單</vt:lpstr>
      <vt:lpstr>動物科學應用機構實地查核（外部查核）</vt:lpstr>
      <vt:lpstr>動物科學應用機構實地查核（外部查核）</vt:lpstr>
      <vt:lpstr>動物科學應用機構實地查核（外部查核）</vt:lpstr>
      <vt:lpstr>動物科學應用機構實地查核（外部查核）</vt:lpstr>
      <vt:lpstr>動物科學應用機構實地查核（外部查核）</vt:lpstr>
      <vt:lpstr>PowerPoint 簡報</vt:lpstr>
      <vt:lpstr>PowerPoint 簡報</vt:lpstr>
      <vt:lpstr>PowerPoint 簡報</vt:lpstr>
      <vt:lpstr>PowerPoint 簡報</vt:lpstr>
      <vt:lpstr>PowerPoint 簡報</vt:lpstr>
      <vt:lpstr>PowerPoint 簡報</vt:lpstr>
      <vt:lpstr>PowerPoint 簡報</vt:lpstr>
      <vt:lpstr>PowerPoint 簡報</vt:lpstr>
      <vt:lpstr>動物科學應用機構實地查核（外部查核）</vt:lpstr>
      <vt:lpstr>PowerPoint 簡報</vt:lpstr>
      <vt:lpstr>PowerPoint 簡報</vt:lpstr>
      <vt:lpstr>PowerPoint 簡報</vt:lpstr>
      <vt:lpstr>本校實驗動物之申請、管理使用、處理及動物福利</vt:lpstr>
      <vt:lpstr>PowerPoint 簡報</vt:lpstr>
      <vt:lpstr>PowerPoint 簡報</vt:lpstr>
      <vt:lpstr>國立嘉義大學 實驗動物舍</vt:lpstr>
      <vt:lpstr>實驗動物之申請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動物科學應用機構查核輔導委員暨農委會代表蒞臨本校指導訪查</dc:title>
  <dc:creator>N43JF</dc:creator>
  <cp:lastModifiedBy>Carrie</cp:lastModifiedBy>
  <cp:revision>269</cp:revision>
  <dcterms:created xsi:type="dcterms:W3CDTF">2014-07-21T02:59:58Z</dcterms:created>
  <dcterms:modified xsi:type="dcterms:W3CDTF">2018-07-11T10:16:54Z</dcterms:modified>
</cp:coreProperties>
</file>